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8288000" cy="10287000"/>
  <p:notesSz cx="6858000" cy="9144000"/>
  <p:embeddedFontLst>
    <p:embeddedFont>
      <p:font typeface="Canva Sans Bold" charset="1" panose="020B0803030501040103"/>
      <p:regular r:id="rId68"/>
    </p:embeddedFont>
    <p:embeddedFont>
      <p:font typeface="Canva Sans" charset="1" panose="020B0503030501040103"/>
      <p:regular r:id="rId69"/>
    </p:embeddedFont>
    <p:embeddedFont>
      <p:font typeface="Codec Pro" charset="1" panose="00000500000000000000"/>
      <p:regular r:id="rId70"/>
    </p:embeddedFont>
    <p:embeddedFont>
      <p:font typeface="Arimo" charset="1" panose="020B0604020202020204"/>
      <p:regular r:id="rId71"/>
    </p:embeddedFont>
    <p:embeddedFont>
      <p:font typeface="Arimo Bold" charset="1" panose="020B0704020202020204"/>
      <p:regular r:id="rId72"/>
    </p:embeddedFont>
    <p:embeddedFont>
      <p:font typeface="Codec Pro Bold" charset="1" panose="00000600000000000000"/>
      <p:regular r:id="rId73"/>
    </p:embeddedFont>
    <p:embeddedFont>
      <p:font typeface="League Spartan" charset="1" panose="0000080000000000000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https://www.kaggle.com" TargetMode="External" Type="http://schemas.openxmlformats.org/officeDocument/2006/relationships/hyperlink"/><Relationship Id="rId7" Target="https://www.kaggle.com"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2.gif" Type="http://schemas.openxmlformats.org/officeDocument/2006/relationships/image"/><Relationship Id="rId7" Target="../media/image43.gif"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9.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0.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2233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3000"/>
            </a:blip>
            <a:stretch>
              <a:fillRect l="0" t="-3962" r="0" b="-3962"/>
            </a:stretch>
          </a:blipFill>
        </p:spPr>
      </p:sp>
      <p:grpSp>
        <p:nvGrpSpPr>
          <p:cNvPr name="Group 3" id="3"/>
          <p:cNvGrpSpPr/>
          <p:nvPr/>
        </p:nvGrpSpPr>
        <p:grpSpPr>
          <a:xfrm rot="0">
            <a:off x="1028700" y="1028700"/>
            <a:ext cx="8745532" cy="5401408"/>
            <a:chOff x="0" y="0"/>
            <a:chExt cx="11660709" cy="7201877"/>
          </a:xfrm>
        </p:grpSpPr>
        <p:sp>
          <p:nvSpPr>
            <p:cNvPr name="Freeform 4" id="4"/>
            <p:cNvSpPr/>
            <p:nvPr/>
          </p:nvSpPr>
          <p:spPr>
            <a:xfrm flipH="false" flipV="false" rot="-1724590">
              <a:off x="7841259" y="153566"/>
              <a:ext cx="1010495" cy="1451102"/>
            </a:xfrm>
            <a:custGeom>
              <a:avLst/>
              <a:gdLst/>
              <a:ahLst/>
              <a:cxnLst/>
              <a:rect r="r" b="b" t="t" l="l"/>
              <a:pathLst>
                <a:path h="1451102" w="1010495">
                  <a:moveTo>
                    <a:pt x="0" y="0"/>
                  </a:moveTo>
                  <a:lnTo>
                    <a:pt x="1010495" y="0"/>
                  </a:lnTo>
                  <a:lnTo>
                    <a:pt x="1010495" y="1451102"/>
                  </a:lnTo>
                  <a:lnTo>
                    <a:pt x="0" y="14511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200029" y="801388"/>
              <a:ext cx="394556" cy="580229"/>
            </a:xfrm>
            <a:custGeom>
              <a:avLst/>
              <a:gdLst/>
              <a:ahLst/>
              <a:cxnLst/>
              <a:rect r="r" b="b" t="t" l="l"/>
              <a:pathLst>
                <a:path h="580229" w="394556">
                  <a:moveTo>
                    <a:pt x="0" y="0"/>
                  </a:moveTo>
                  <a:lnTo>
                    <a:pt x="394556" y="0"/>
                  </a:lnTo>
                  <a:lnTo>
                    <a:pt x="394556" y="580229"/>
                  </a:lnTo>
                  <a:lnTo>
                    <a:pt x="0" y="5802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171450"/>
              <a:ext cx="11660709" cy="2031576"/>
            </a:xfrm>
            <a:prstGeom prst="rect">
              <a:avLst/>
            </a:prstGeom>
          </p:spPr>
          <p:txBody>
            <a:bodyPr anchor="t" rtlCol="false" tIns="0" lIns="0" bIns="0" rIns="0">
              <a:spAutoFit/>
            </a:bodyPr>
            <a:lstStyle/>
            <a:p>
              <a:pPr algn="l">
                <a:lnSpc>
                  <a:spcPts val="12880"/>
                </a:lnSpc>
              </a:pPr>
              <a:r>
                <a:rPr lang="en-US" sz="9200" b="true">
                  <a:solidFill>
                    <a:srgbClr val="FFFFFF"/>
                  </a:solidFill>
                  <a:latin typeface="Canva Sans Bold"/>
                  <a:ea typeface="Canva Sans Bold"/>
                  <a:cs typeface="Canva Sans Bold"/>
                  <a:sym typeface="Canva Sans Bold"/>
                </a:rPr>
                <a:t>HOUSE PR  CE</a:t>
              </a:r>
            </a:p>
          </p:txBody>
        </p:sp>
        <p:sp>
          <p:nvSpPr>
            <p:cNvPr name="TextBox 7" id="7"/>
            <p:cNvSpPr txBox="true"/>
            <p:nvPr/>
          </p:nvSpPr>
          <p:spPr>
            <a:xfrm rot="0">
              <a:off x="0" y="1924294"/>
              <a:ext cx="10129193" cy="2031576"/>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PREDICTION</a:t>
              </a:r>
            </a:p>
          </p:txBody>
        </p:sp>
        <p:sp>
          <p:nvSpPr>
            <p:cNvPr name="TextBox 8" id="8"/>
            <p:cNvSpPr txBox="true"/>
            <p:nvPr/>
          </p:nvSpPr>
          <p:spPr>
            <a:xfrm rot="0">
              <a:off x="4410733" y="4335357"/>
              <a:ext cx="2839244" cy="1151043"/>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USING</a:t>
              </a:r>
            </a:p>
          </p:txBody>
        </p:sp>
        <p:sp>
          <p:nvSpPr>
            <p:cNvPr name="TextBox 9" id="9"/>
            <p:cNvSpPr txBox="true"/>
            <p:nvPr/>
          </p:nvSpPr>
          <p:spPr>
            <a:xfrm rot="0">
              <a:off x="0" y="5842000"/>
              <a:ext cx="11660709" cy="1359877"/>
            </a:xfrm>
            <a:prstGeom prst="rect">
              <a:avLst/>
            </a:prstGeom>
          </p:spPr>
          <p:txBody>
            <a:bodyPr anchor="t" rtlCol="false" tIns="0" lIns="0" bIns="0" rIns="0">
              <a:spAutoFit/>
            </a:bodyPr>
            <a:lstStyle/>
            <a:p>
              <a:pPr algn="ctr">
                <a:lnSpc>
                  <a:spcPts val="8624"/>
                </a:lnSpc>
              </a:pPr>
              <a:r>
                <a:rPr lang="en-US" sz="6160" b="true">
                  <a:solidFill>
                    <a:srgbClr val="FFFFFF"/>
                  </a:solidFill>
                  <a:latin typeface="Canva Sans Bold"/>
                  <a:ea typeface="Canva Sans Bold"/>
                  <a:cs typeface="Canva Sans Bold"/>
                  <a:sym typeface="Canva Sans Bold"/>
                </a:rPr>
                <a:t>MACHINE LEARNING</a:t>
              </a:r>
            </a:p>
          </p:txBody>
        </p:sp>
      </p:grpSp>
      <p:sp>
        <p:nvSpPr>
          <p:cNvPr name="Freeform 10" id="10"/>
          <p:cNvSpPr/>
          <p:nvPr/>
        </p:nvSpPr>
        <p:spPr>
          <a:xfrm flipH="false" flipV="false" rot="0">
            <a:off x="11047210" y="3729404"/>
            <a:ext cx="7240790" cy="6134959"/>
          </a:xfrm>
          <a:custGeom>
            <a:avLst/>
            <a:gdLst/>
            <a:ahLst/>
            <a:cxnLst/>
            <a:rect r="r" b="b" t="t" l="l"/>
            <a:pathLst>
              <a:path h="6134959" w="7240790">
                <a:moveTo>
                  <a:pt x="0" y="0"/>
                </a:moveTo>
                <a:lnTo>
                  <a:pt x="7240790" y="0"/>
                </a:lnTo>
                <a:lnTo>
                  <a:pt x="7240790" y="6134959"/>
                </a:lnTo>
                <a:lnTo>
                  <a:pt x="0" y="6134959"/>
                </a:lnTo>
                <a:lnTo>
                  <a:pt x="0" y="0"/>
                </a:lnTo>
                <a:close/>
              </a:path>
            </a:pathLst>
          </a:custGeom>
          <a:blipFill>
            <a:blip r:embed="rId7"/>
            <a:stretch>
              <a:fillRect l="0" t="0" r="0" b="0"/>
            </a:stretch>
          </a:blipFill>
        </p:spPr>
      </p:sp>
      <p:sp>
        <p:nvSpPr>
          <p:cNvPr name="Freeform 11" id="11"/>
          <p:cNvSpPr/>
          <p:nvPr/>
        </p:nvSpPr>
        <p:spPr>
          <a:xfrm flipH="false" flipV="false" rot="-564399">
            <a:off x="15328840" y="5505170"/>
            <a:ext cx="918949" cy="599823"/>
          </a:xfrm>
          <a:custGeom>
            <a:avLst/>
            <a:gdLst/>
            <a:ahLst/>
            <a:cxnLst/>
            <a:rect r="r" b="b" t="t" l="l"/>
            <a:pathLst>
              <a:path h="599823" w="918949">
                <a:moveTo>
                  <a:pt x="0" y="0"/>
                </a:moveTo>
                <a:lnTo>
                  <a:pt x="918949" y="0"/>
                </a:lnTo>
                <a:lnTo>
                  <a:pt x="918949" y="599823"/>
                </a:lnTo>
                <a:lnTo>
                  <a:pt x="0" y="5998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490190">
            <a:off x="12585780" y="6832234"/>
            <a:ext cx="535779" cy="535779"/>
          </a:xfrm>
          <a:custGeom>
            <a:avLst/>
            <a:gdLst/>
            <a:ahLst/>
            <a:cxnLst/>
            <a:rect r="r" b="b" t="t" l="l"/>
            <a:pathLst>
              <a:path h="535779" w="535779">
                <a:moveTo>
                  <a:pt x="0" y="0"/>
                </a:moveTo>
                <a:lnTo>
                  <a:pt x="535779" y="0"/>
                </a:lnTo>
                <a:lnTo>
                  <a:pt x="535779" y="535779"/>
                </a:lnTo>
                <a:lnTo>
                  <a:pt x="0" y="5357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3418821" y="5643358"/>
            <a:ext cx="464901" cy="532700"/>
          </a:xfrm>
          <a:custGeom>
            <a:avLst/>
            <a:gdLst/>
            <a:ahLst/>
            <a:cxnLst/>
            <a:rect r="r" b="b" t="t" l="l"/>
            <a:pathLst>
              <a:path h="532700" w="464901">
                <a:moveTo>
                  <a:pt x="0" y="0"/>
                </a:moveTo>
                <a:lnTo>
                  <a:pt x="464901" y="0"/>
                </a:lnTo>
                <a:lnTo>
                  <a:pt x="464901" y="532699"/>
                </a:lnTo>
                <a:lnTo>
                  <a:pt x="0" y="5326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489382">
            <a:off x="14455631" y="6318949"/>
            <a:ext cx="423947" cy="450137"/>
          </a:xfrm>
          <a:custGeom>
            <a:avLst/>
            <a:gdLst/>
            <a:ahLst/>
            <a:cxnLst/>
            <a:rect r="r" b="b" t="t" l="l"/>
            <a:pathLst>
              <a:path h="450137" w="423947">
                <a:moveTo>
                  <a:pt x="0" y="0"/>
                </a:moveTo>
                <a:lnTo>
                  <a:pt x="423948" y="0"/>
                </a:lnTo>
                <a:lnTo>
                  <a:pt x="423948" y="450137"/>
                </a:lnTo>
                <a:lnTo>
                  <a:pt x="0" y="45013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739703"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1714" y="1028700"/>
            <a:ext cx="12084572" cy="8987901"/>
          </a:xfrm>
          <a:custGeom>
            <a:avLst/>
            <a:gdLst/>
            <a:ahLst/>
            <a:cxnLst/>
            <a:rect r="r" b="b" t="t" l="l"/>
            <a:pathLst>
              <a:path h="8987901" w="12084572">
                <a:moveTo>
                  <a:pt x="0" y="0"/>
                </a:moveTo>
                <a:lnTo>
                  <a:pt x="12084572" y="0"/>
                </a:lnTo>
                <a:lnTo>
                  <a:pt x="12084572" y="8987901"/>
                </a:lnTo>
                <a:lnTo>
                  <a:pt x="0" y="8987901"/>
                </a:lnTo>
                <a:lnTo>
                  <a:pt x="0" y="0"/>
                </a:lnTo>
                <a:close/>
              </a:path>
            </a:pathLst>
          </a:custGeom>
          <a:blipFill>
            <a:blip r:embed="rId4"/>
            <a:stretch>
              <a:fillRect l="0" t="0" r="0" b="0"/>
            </a:stretch>
          </a:blipFill>
        </p:spPr>
      </p:sp>
      <p:sp>
        <p:nvSpPr>
          <p:cNvPr name="TextBox 4" id="4"/>
          <p:cNvSpPr txBox="true"/>
          <p:nvPr/>
        </p:nvSpPr>
        <p:spPr>
          <a:xfrm rot="0">
            <a:off x="1028700" y="238845"/>
            <a:ext cx="7548126" cy="948276"/>
          </a:xfrm>
          <a:prstGeom prst="rect">
            <a:avLst/>
          </a:prstGeom>
        </p:spPr>
        <p:txBody>
          <a:bodyPr anchor="t" rtlCol="false" tIns="0" lIns="0" bIns="0" rIns="0">
            <a:spAutoFit/>
          </a:bodyPr>
          <a:lstStyle/>
          <a:p>
            <a:pPr algn="l">
              <a:lnSpc>
                <a:spcPts val="7159"/>
              </a:lnSpc>
            </a:pPr>
            <a:r>
              <a:rPr lang="en-US" sz="5114" b="true">
                <a:solidFill>
                  <a:srgbClr val="000000"/>
                </a:solidFill>
                <a:latin typeface="Codec Pro Bold"/>
                <a:ea typeface="Codec Pro Bold"/>
                <a:cs typeface="Codec Pro Bold"/>
                <a:sym typeface="Codec Pro Bold"/>
              </a:rPr>
              <a:t>Step-by-Step Process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242765" y="337655"/>
            <a:ext cx="10859279" cy="1382090"/>
          </a:xfrm>
          <a:custGeom>
            <a:avLst/>
            <a:gdLst/>
            <a:ahLst/>
            <a:cxnLst/>
            <a:rect r="r" b="b" t="t" l="l"/>
            <a:pathLst>
              <a:path h="1382090" w="10859279">
                <a:moveTo>
                  <a:pt x="0" y="0"/>
                </a:moveTo>
                <a:lnTo>
                  <a:pt x="10859279" y="0"/>
                </a:lnTo>
                <a:lnTo>
                  <a:pt x="10859279" y="1382090"/>
                </a:lnTo>
                <a:lnTo>
                  <a:pt x="0" y="138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94392" y="341636"/>
            <a:ext cx="8184505" cy="1111238"/>
          </a:xfrm>
          <a:prstGeom prst="rect">
            <a:avLst/>
          </a:prstGeom>
        </p:spPr>
        <p:txBody>
          <a:bodyPr anchor="t" rtlCol="false" tIns="0" lIns="0" bIns="0" rIns="0">
            <a:spAutoFit/>
          </a:bodyPr>
          <a:lstStyle/>
          <a:p>
            <a:pPr algn="ctr">
              <a:lnSpc>
                <a:spcPts val="9100"/>
              </a:lnSpc>
            </a:pPr>
            <a:r>
              <a:rPr lang="en-US" sz="6500" b="true">
                <a:solidFill>
                  <a:srgbClr val="000000"/>
                </a:solidFill>
                <a:latin typeface="Canva Sans Bold"/>
                <a:ea typeface="Canva Sans Bold"/>
                <a:cs typeface="Canva Sans Bold"/>
                <a:sym typeface="Canva Sans Bold"/>
              </a:rPr>
              <a:t>Data Pre-Processing</a:t>
            </a:r>
          </a:p>
        </p:txBody>
      </p:sp>
      <p:sp>
        <p:nvSpPr>
          <p:cNvPr name="Freeform 4" id="4"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2451301"/>
            <a:ext cx="15873783" cy="6806999"/>
            <a:chOff x="0" y="0"/>
            <a:chExt cx="21165044" cy="9075999"/>
          </a:xfrm>
        </p:grpSpPr>
        <p:sp>
          <p:nvSpPr>
            <p:cNvPr name="TextBox 6" id="6"/>
            <p:cNvSpPr txBox="true"/>
            <p:nvPr/>
          </p:nvSpPr>
          <p:spPr>
            <a:xfrm rot="0">
              <a:off x="0" y="-133350"/>
              <a:ext cx="18375864" cy="2872485"/>
            </a:xfrm>
            <a:prstGeom prst="rect">
              <a:avLst/>
            </a:prstGeom>
          </p:spPr>
          <p:txBody>
            <a:bodyPr anchor="t" rtlCol="false" tIns="0" lIns="0" bIns="0" rIns="0">
              <a:spAutoFit/>
            </a:bodyPr>
            <a:lstStyle/>
            <a:p>
              <a:pPr algn="just" marL="604523" indent="-302261" lvl="1">
                <a:lnSpc>
                  <a:spcPts val="4284"/>
                </a:lnSpc>
                <a:buFont typeface="Arial"/>
                <a:buChar char="•"/>
              </a:pPr>
              <a:r>
                <a:rPr lang="en-US" sz="2800">
                  <a:solidFill>
                    <a:srgbClr val="000000"/>
                  </a:solidFill>
                  <a:latin typeface="Codec Pro"/>
                  <a:ea typeface="Codec Pro"/>
                  <a:cs typeface="Codec Pro"/>
                  <a:sym typeface="Codec Pro"/>
                </a:rPr>
                <a:t>Data preprocessing in Machine Learning involves cleaning and transforming raw data for effective use by ML models.</a:t>
              </a:r>
            </a:p>
            <a:p>
              <a:pPr algn="just" marL="604523" indent="-302261" lvl="1">
                <a:lnSpc>
                  <a:spcPts val="4284"/>
                </a:lnSpc>
                <a:buFont typeface="Arial"/>
                <a:buChar char="•"/>
              </a:pPr>
              <a:r>
                <a:rPr lang="en-US" sz="2800">
                  <a:solidFill>
                    <a:srgbClr val="000000"/>
                  </a:solidFill>
                  <a:latin typeface="Codec Pro"/>
                  <a:ea typeface="Codec Pro"/>
                  <a:cs typeface="Codec Pro"/>
                  <a:sym typeface="Codec Pro"/>
                </a:rPr>
                <a:t>It's essential due to the common issues of incomplete, inconsistent, and noisy real-world data.</a:t>
              </a:r>
            </a:p>
          </p:txBody>
        </p:sp>
        <p:sp>
          <p:nvSpPr>
            <p:cNvPr name="TextBox 7" id="7"/>
            <p:cNvSpPr txBox="true"/>
            <p:nvPr/>
          </p:nvSpPr>
          <p:spPr>
            <a:xfrm rot="0">
              <a:off x="0" y="4443251"/>
              <a:ext cx="21165044" cy="4632748"/>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Codec Pro"/>
                  <a:ea typeface="Codec Pro"/>
                  <a:cs typeface="Codec Pro"/>
                  <a:sym typeface="Codec Pro"/>
                </a:rPr>
                <a:t>Raw Data is collected from various sources and is often unstructured.</a:t>
              </a:r>
            </a:p>
            <a:p>
              <a:pPr algn="just" marL="604519" indent="-302260" lvl="1">
                <a:lnSpc>
                  <a:spcPts val="3919"/>
                </a:lnSpc>
                <a:buFont typeface="Arial"/>
                <a:buChar char="•"/>
              </a:pPr>
              <a:r>
                <a:rPr lang="en-US" sz="2799">
                  <a:solidFill>
                    <a:srgbClr val="000000"/>
                  </a:solidFill>
                  <a:latin typeface="Codec Pro"/>
                  <a:ea typeface="Codec Pro"/>
                  <a:cs typeface="Codec Pro"/>
                  <a:sym typeface="Codec Pro"/>
                </a:rPr>
                <a:t>Structured Data is organized into formats such as tables or CSV for easier processing.</a:t>
              </a:r>
            </a:p>
            <a:p>
              <a:pPr algn="just" marL="604519" indent="-302260" lvl="1">
                <a:lnSpc>
                  <a:spcPts val="3919"/>
                </a:lnSpc>
                <a:buFont typeface="Arial"/>
                <a:buChar char="•"/>
              </a:pPr>
              <a:r>
                <a:rPr lang="en-US" sz="2799">
                  <a:solidFill>
                    <a:srgbClr val="000000"/>
                  </a:solidFill>
                  <a:latin typeface="Codec Pro"/>
                  <a:ea typeface="Codec Pro"/>
                  <a:cs typeface="Codec Pro"/>
                  <a:sym typeface="Codec Pro"/>
                </a:rPr>
                <a:t>Data Preprocessing includes cleaning, handling missing values, normalizing, encoding, and feature selection.</a:t>
              </a:r>
            </a:p>
            <a:p>
              <a:pPr algn="just" marL="604519" indent="-302260" lvl="1">
                <a:lnSpc>
                  <a:spcPts val="3919"/>
                </a:lnSpc>
                <a:buFont typeface="Arial"/>
                <a:buChar char="•"/>
              </a:pPr>
              <a:r>
                <a:rPr lang="en-US" sz="2799">
                  <a:solidFill>
                    <a:srgbClr val="000000"/>
                  </a:solidFill>
                  <a:latin typeface="Codec Pro"/>
                  <a:ea typeface="Codec Pro"/>
                  <a:cs typeface="Codec Pro"/>
                  <a:sym typeface="Codec Pro"/>
                </a:rPr>
                <a:t>Exploratory Data Analysis (EDA) examines distributions, correlations, and patterns.</a:t>
              </a:r>
            </a:p>
            <a:p>
              <a:pPr algn="just" marL="604519" indent="-302260" lvl="1">
                <a:lnSpc>
                  <a:spcPts val="3919"/>
                </a:lnSpc>
                <a:buFont typeface="Arial"/>
                <a:buChar char="•"/>
              </a:pPr>
              <a:r>
                <a:rPr lang="en-US" sz="2799">
                  <a:solidFill>
                    <a:srgbClr val="000000"/>
                  </a:solidFill>
                  <a:latin typeface="Codec Pro"/>
                  <a:ea typeface="Codec Pro"/>
                  <a:cs typeface="Codec Pro"/>
                  <a:sym typeface="Codec Pro"/>
                </a:rPr>
                <a:t>Insight Reports summarize key findings and trends.</a:t>
              </a:r>
            </a:p>
            <a:p>
              <a:pPr algn="just" marL="604519" indent="-302260" lvl="1">
                <a:lnSpc>
                  <a:spcPts val="3919"/>
                </a:lnSpc>
                <a:buFont typeface="Arial"/>
                <a:buChar char="•"/>
              </a:pPr>
              <a:r>
                <a:rPr lang="en-US" sz="2799">
                  <a:solidFill>
                    <a:srgbClr val="000000"/>
                  </a:solidFill>
                  <a:latin typeface="Codec Pro"/>
                  <a:ea typeface="Codec Pro"/>
                  <a:cs typeface="Codec Pro"/>
                  <a:sym typeface="Codec Pro"/>
                </a:rPr>
                <a:t>Visual Graphs present data insights using histograms, scatter plots, and heatmaps.</a:t>
              </a:r>
            </a:p>
          </p:txBody>
        </p:sp>
        <p:sp>
          <p:nvSpPr>
            <p:cNvPr name="TextBox 8" id="8"/>
            <p:cNvSpPr txBox="true"/>
            <p:nvPr/>
          </p:nvSpPr>
          <p:spPr>
            <a:xfrm rot="0">
              <a:off x="179077" y="3339210"/>
              <a:ext cx="8474219" cy="840515"/>
            </a:xfrm>
            <a:prstGeom prst="rect">
              <a:avLst/>
            </a:prstGeom>
          </p:spPr>
          <p:txBody>
            <a:bodyPr anchor="t" rtlCol="false" tIns="0" lIns="0" bIns="0" rIns="0">
              <a:spAutoFit/>
            </a:bodyPr>
            <a:lstStyle/>
            <a:p>
              <a:pPr algn="ctr">
                <a:lnSpc>
                  <a:spcPts val="5023"/>
                </a:lnSpc>
              </a:pPr>
              <a:r>
                <a:rPr lang="en-US" sz="3587" b="true">
                  <a:solidFill>
                    <a:srgbClr val="000000"/>
                  </a:solidFill>
                  <a:latin typeface="Codec Pro Bold"/>
                  <a:ea typeface="Codec Pro Bold"/>
                  <a:cs typeface="Codec Pro Bold"/>
                  <a:sym typeface="Codec Pro Bold"/>
                </a:rPr>
                <a:t>Steps in Data Preprocessing:</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787505"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5279" y="337655"/>
            <a:ext cx="10859279" cy="1382090"/>
          </a:xfrm>
          <a:custGeom>
            <a:avLst/>
            <a:gdLst/>
            <a:ahLst/>
            <a:cxnLst/>
            <a:rect r="r" b="b" t="t" l="l"/>
            <a:pathLst>
              <a:path h="1382090" w="10859279">
                <a:moveTo>
                  <a:pt x="0" y="0"/>
                </a:moveTo>
                <a:lnTo>
                  <a:pt x="10859279" y="0"/>
                </a:lnTo>
                <a:lnTo>
                  <a:pt x="10859279" y="1382090"/>
                </a:lnTo>
                <a:lnTo>
                  <a:pt x="0" y="138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43244" y="2023891"/>
            <a:ext cx="16516056" cy="7889018"/>
          </a:xfrm>
          <a:prstGeom prst="rect">
            <a:avLst/>
          </a:prstGeom>
        </p:spPr>
        <p:txBody>
          <a:bodyPr anchor="t" rtlCol="false" tIns="0" lIns="0" bIns="0" rIns="0">
            <a:spAutoFit/>
          </a:bodyPr>
          <a:lstStyle/>
          <a:p>
            <a:pPr algn="l" marL="691406" indent="-345703" lvl="1">
              <a:lnSpc>
                <a:spcPts val="4483"/>
              </a:lnSpc>
              <a:spcBef>
                <a:spcPct val="0"/>
              </a:spcBef>
              <a:buFont typeface="Arial"/>
              <a:buChar char="•"/>
            </a:pPr>
            <a:r>
              <a:rPr lang="en-US" b="true" sz="3202">
                <a:solidFill>
                  <a:srgbClr val="000000"/>
                </a:solidFill>
                <a:latin typeface="Codec Pro Bold"/>
                <a:ea typeface="Codec Pro Bold"/>
                <a:cs typeface="Codec Pro Bold"/>
                <a:sym typeface="Codec Pro Bold"/>
              </a:rPr>
              <a:t>head() Function: </a:t>
            </a:r>
          </a:p>
          <a:p>
            <a:pPr algn="l" marL="1382813" indent="-460938" lvl="2">
              <a:lnSpc>
                <a:spcPts val="4483"/>
              </a:lnSpc>
              <a:spcBef>
                <a:spcPct val="0"/>
              </a:spcBef>
              <a:buFont typeface="Arial"/>
              <a:buChar char="⚬"/>
            </a:pPr>
            <a:r>
              <a:rPr lang="en-US" sz="3202">
                <a:solidFill>
                  <a:srgbClr val="000000"/>
                </a:solidFill>
                <a:latin typeface="Codec Pro"/>
                <a:ea typeface="Codec Pro"/>
                <a:cs typeface="Codec Pro"/>
                <a:sym typeface="Codec Pro"/>
              </a:rPr>
              <a:t>Displays the first 5 rows of the dataset.</a:t>
            </a:r>
          </a:p>
          <a:p>
            <a:pPr algn="l" marL="1382813" indent="-460938" lvl="2">
              <a:lnSpc>
                <a:spcPts val="4483"/>
              </a:lnSpc>
              <a:spcBef>
                <a:spcPct val="0"/>
              </a:spcBef>
              <a:buFont typeface="Arial"/>
              <a:buChar char="⚬"/>
            </a:pPr>
            <a:r>
              <a:rPr lang="en-US" sz="3202">
                <a:solidFill>
                  <a:srgbClr val="000000"/>
                </a:solidFill>
                <a:latin typeface="Codec Pro"/>
                <a:ea typeface="Codec Pro"/>
                <a:cs typeface="Codec Pro"/>
                <a:sym typeface="Codec Pro"/>
              </a:rPr>
              <a:t>Helps understand the dataset's structure and feature data types.</a:t>
            </a:r>
          </a:p>
          <a:p>
            <a:pPr algn="l" marL="691406" indent="-345703" lvl="1">
              <a:lnSpc>
                <a:spcPts val="4483"/>
              </a:lnSpc>
              <a:spcBef>
                <a:spcPct val="0"/>
              </a:spcBef>
              <a:buFont typeface="Arial"/>
              <a:buChar char="•"/>
            </a:pPr>
            <a:r>
              <a:rPr lang="en-US" b="true" sz="3202">
                <a:solidFill>
                  <a:srgbClr val="000000"/>
                </a:solidFill>
                <a:latin typeface="Codec Pro Bold"/>
                <a:ea typeface="Codec Pro Bold"/>
                <a:cs typeface="Codec Pro Bold"/>
                <a:sym typeface="Codec Pro Bold"/>
              </a:rPr>
              <a:t>tail() Function: </a:t>
            </a:r>
          </a:p>
          <a:p>
            <a:pPr algn="l" marL="1382813" indent="-460938" lvl="2">
              <a:lnSpc>
                <a:spcPts val="4483"/>
              </a:lnSpc>
              <a:spcBef>
                <a:spcPct val="0"/>
              </a:spcBef>
              <a:buFont typeface="Arial"/>
              <a:buChar char="⚬"/>
            </a:pPr>
            <a:r>
              <a:rPr lang="en-US" sz="3202">
                <a:solidFill>
                  <a:srgbClr val="000000"/>
                </a:solidFill>
                <a:latin typeface="Codec Pro"/>
                <a:ea typeface="Codec Pro"/>
                <a:cs typeface="Codec Pro"/>
                <a:sym typeface="Codec Pro"/>
              </a:rPr>
              <a:t>Displays the last 5 rows of the dataset.</a:t>
            </a:r>
          </a:p>
          <a:p>
            <a:pPr algn="l" marL="1382813" indent="-460938" lvl="2">
              <a:lnSpc>
                <a:spcPts val="4483"/>
              </a:lnSpc>
              <a:spcBef>
                <a:spcPct val="0"/>
              </a:spcBef>
              <a:buFont typeface="Arial"/>
              <a:buChar char="⚬"/>
            </a:pPr>
            <a:r>
              <a:rPr lang="en-US" sz="3202">
                <a:solidFill>
                  <a:srgbClr val="000000"/>
                </a:solidFill>
                <a:latin typeface="Codec Pro"/>
                <a:ea typeface="Codec Pro"/>
                <a:cs typeface="Codec Pro"/>
                <a:sym typeface="Codec Pro"/>
              </a:rPr>
              <a:t>Useful for identifying patterns or issues at the end of the dataset, such as missing values.</a:t>
            </a:r>
          </a:p>
          <a:p>
            <a:pPr algn="l" marL="691406" indent="-345703" lvl="1">
              <a:lnSpc>
                <a:spcPts val="4483"/>
              </a:lnSpc>
              <a:spcBef>
                <a:spcPct val="0"/>
              </a:spcBef>
              <a:buFont typeface="Arial"/>
              <a:buChar char="•"/>
            </a:pPr>
            <a:r>
              <a:rPr lang="en-US" b="true" sz="3202">
                <a:solidFill>
                  <a:srgbClr val="000000"/>
                </a:solidFill>
                <a:latin typeface="Codec Pro Bold"/>
                <a:ea typeface="Codec Pro Bold"/>
                <a:cs typeface="Codec Pro Bold"/>
                <a:sym typeface="Codec Pro Bold"/>
              </a:rPr>
              <a:t>isnull() Function:</a:t>
            </a:r>
          </a:p>
          <a:p>
            <a:pPr algn="l" marL="1382813" indent="-460938" lvl="2">
              <a:lnSpc>
                <a:spcPts val="4483"/>
              </a:lnSpc>
              <a:spcBef>
                <a:spcPct val="0"/>
              </a:spcBef>
              <a:buFont typeface="Arial"/>
              <a:buChar char="⚬"/>
            </a:pPr>
            <a:r>
              <a:rPr lang="en-US" sz="3202">
                <a:solidFill>
                  <a:srgbClr val="000000"/>
                </a:solidFill>
                <a:latin typeface="Codec Pro"/>
                <a:ea typeface="Codec Pro"/>
                <a:cs typeface="Codec Pro"/>
                <a:sym typeface="Codec Pro"/>
              </a:rPr>
              <a:t>Checks for NaN cells, identifies rows/columns with missing data for cleaning.</a:t>
            </a:r>
          </a:p>
          <a:p>
            <a:pPr algn="l" marL="691406" indent="-345703" lvl="1">
              <a:lnSpc>
                <a:spcPts val="4483"/>
              </a:lnSpc>
              <a:spcBef>
                <a:spcPct val="0"/>
              </a:spcBef>
              <a:buFont typeface="Arial"/>
              <a:buChar char="•"/>
            </a:pPr>
            <a:r>
              <a:rPr lang="en-US" b="true" sz="3202">
                <a:solidFill>
                  <a:srgbClr val="000000"/>
                </a:solidFill>
                <a:latin typeface="Codec Pro Bold"/>
                <a:ea typeface="Codec Pro Bold"/>
                <a:cs typeface="Codec Pro Bold"/>
                <a:sym typeface="Codec Pro Bold"/>
              </a:rPr>
              <a:t>dropna() Function:</a:t>
            </a:r>
          </a:p>
          <a:p>
            <a:pPr algn="l" marL="1382813" indent="-460938" lvl="2">
              <a:lnSpc>
                <a:spcPts val="4483"/>
              </a:lnSpc>
              <a:spcBef>
                <a:spcPct val="0"/>
              </a:spcBef>
              <a:buFont typeface="Arial"/>
              <a:buChar char="⚬"/>
            </a:pPr>
            <a:r>
              <a:rPr lang="en-US" sz="3202">
                <a:solidFill>
                  <a:srgbClr val="000000"/>
                </a:solidFill>
                <a:latin typeface="Codec Pro"/>
                <a:ea typeface="Codec Pro"/>
                <a:cs typeface="Codec Pro"/>
                <a:sym typeface="Codec Pro"/>
              </a:rPr>
              <a:t>Removes rows/columns with missing values, ensuring a clean dataset.</a:t>
            </a:r>
          </a:p>
          <a:p>
            <a:pPr algn="l" marL="691406" indent="-345703" lvl="1">
              <a:lnSpc>
                <a:spcPts val="4483"/>
              </a:lnSpc>
              <a:spcBef>
                <a:spcPct val="0"/>
              </a:spcBef>
              <a:buFont typeface="Arial"/>
              <a:buChar char="•"/>
            </a:pPr>
            <a:r>
              <a:rPr lang="en-US" b="true" sz="3202">
                <a:solidFill>
                  <a:srgbClr val="000000"/>
                </a:solidFill>
                <a:latin typeface="Codec Pro Bold"/>
                <a:ea typeface="Codec Pro Bold"/>
                <a:cs typeface="Codec Pro Bold"/>
                <a:sym typeface="Codec Pro Bold"/>
              </a:rPr>
              <a:t>info() Function: </a:t>
            </a:r>
          </a:p>
          <a:p>
            <a:pPr algn="l" marL="1382813" indent="-460938" lvl="2">
              <a:lnSpc>
                <a:spcPts val="4483"/>
              </a:lnSpc>
              <a:spcBef>
                <a:spcPct val="0"/>
              </a:spcBef>
              <a:buFont typeface="Arial"/>
              <a:buChar char="⚬"/>
            </a:pPr>
            <a:r>
              <a:rPr lang="en-US" sz="3202">
                <a:solidFill>
                  <a:srgbClr val="000000"/>
                </a:solidFill>
                <a:latin typeface="Codec Pro"/>
                <a:ea typeface="Codec Pro"/>
                <a:cs typeface="Codec Pro"/>
                <a:sym typeface="Codec Pro"/>
              </a:rPr>
              <a:t>Summarizes the dataset, showing non-null counts, data types, and memory usage, helping identify missing values and necessary conversions.</a:t>
            </a:r>
          </a:p>
        </p:txBody>
      </p:sp>
      <p:sp>
        <p:nvSpPr>
          <p:cNvPr name="TextBox 5" id="5"/>
          <p:cNvSpPr txBox="true"/>
          <p:nvPr/>
        </p:nvSpPr>
        <p:spPr>
          <a:xfrm rot="0">
            <a:off x="1298238" y="397671"/>
            <a:ext cx="6489267" cy="1138232"/>
          </a:xfrm>
          <a:prstGeom prst="rect">
            <a:avLst/>
          </a:prstGeom>
        </p:spPr>
        <p:txBody>
          <a:bodyPr anchor="t" rtlCol="false" tIns="0" lIns="0" bIns="0" rIns="0">
            <a:spAutoFit/>
          </a:bodyPr>
          <a:lstStyle/>
          <a:p>
            <a:pPr algn="ctr">
              <a:lnSpc>
                <a:spcPts val="9326"/>
              </a:lnSpc>
            </a:pPr>
            <a:r>
              <a:rPr lang="en-US" sz="6661" b="true">
                <a:solidFill>
                  <a:srgbClr val="000000"/>
                </a:solidFill>
                <a:latin typeface="Canva Sans Bold"/>
                <a:ea typeface="Canva Sans Bold"/>
                <a:cs typeface="Canva Sans Bold"/>
                <a:sym typeface="Canva Sans Bold"/>
              </a:rPr>
              <a:t>Functions used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280818" y="1662831"/>
            <a:ext cx="9525" cy="887095"/>
          </a:xfrm>
          <a:prstGeom prst="rect">
            <a:avLst/>
          </a:prstGeom>
        </p:spPr>
        <p:txBody>
          <a:bodyPr anchor="t" rtlCol="false" tIns="0" lIns="0" bIns="0" rIns="0">
            <a:spAutoFit/>
          </a:bodyPr>
          <a:lstStyle/>
          <a:p>
            <a:pPr algn="ctr">
              <a:lnSpc>
                <a:spcPts val="7279"/>
              </a:lnSpc>
            </a:pPr>
          </a:p>
        </p:txBody>
      </p:sp>
      <p:sp>
        <p:nvSpPr>
          <p:cNvPr name="Freeform 5" id="5"/>
          <p:cNvSpPr/>
          <p:nvPr/>
        </p:nvSpPr>
        <p:spPr>
          <a:xfrm flipH="false" flipV="false" rot="0">
            <a:off x="0" y="337655"/>
            <a:ext cx="10859279" cy="1382090"/>
          </a:xfrm>
          <a:custGeom>
            <a:avLst/>
            <a:gdLst/>
            <a:ahLst/>
            <a:cxnLst/>
            <a:rect r="r" b="b" t="t" l="l"/>
            <a:pathLst>
              <a:path h="1382090" w="10859279">
                <a:moveTo>
                  <a:pt x="0" y="0"/>
                </a:moveTo>
                <a:lnTo>
                  <a:pt x="10859279" y="0"/>
                </a:lnTo>
                <a:lnTo>
                  <a:pt x="10859279" y="1382090"/>
                </a:lnTo>
                <a:lnTo>
                  <a:pt x="0" y="1382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22113" y="471487"/>
            <a:ext cx="13514181" cy="1009651"/>
          </a:xfrm>
          <a:prstGeom prst="rect">
            <a:avLst/>
          </a:prstGeom>
        </p:spPr>
        <p:txBody>
          <a:bodyPr anchor="t" rtlCol="false" tIns="0" lIns="0" bIns="0" rIns="0">
            <a:spAutoFit/>
          </a:bodyPr>
          <a:lstStyle/>
          <a:p>
            <a:pPr algn="ctr">
              <a:lnSpc>
                <a:spcPts val="8399"/>
              </a:lnSpc>
            </a:pPr>
            <a:r>
              <a:rPr lang="en-US" sz="5999" b="true">
                <a:solidFill>
                  <a:srgbClr val="000000"/>
                </a:solidFill>
                <a:latin typeface="Canva Sans Bold"/>
                <a:ea typeface="Canva Sans Bold"/>
                <a:cs typeface="Canva Sans Bold"/>
                <a:sym typeface="Canva Sans Bold"/>
              </a:rPr>
              <a:t>Problem Statement</a:t>
            </a:r>
          </a:p>
        </p:txBody>
      </p:sp>
      <p:sp>
        <p:nvSpPr>
          <p:cNvPr name="TextBox 7" id="7"/>
          <p:cNvSpPr txBox="true"/>
          <p:nvPr/>
        </p:nvSpPr>
        <p:spPr>
          <a:xfrm rot="0">
            <a:off x="882563" y="2246872"/>
            <a:ext cx="15036793" cy="8118394"/>
          </a:xfrm>
          <a:prstGeom prst="rect">
            <a:avLst/>
          </a:prstGeom>
        </p:spPr>
        <p:txBody>
          <a:bodyPr anchor="t" rtlCol="false" tIns="0" lIns="0" bIns="0" rIns="0">
            <a:spAutoFit/>
          </a:bodyPr>
          <a:lstStyle/>
          <a:p>
            <a:pPr algn="l">
              <a:lnSpc>
                <a:spcPts val="4029"/>
              </a:lnSpc>
            </a:pPr>
            <a:r>
              <a:rPr lang="en-US" sz="2878">
                <a:solidFill>
                  <a:srgbClr val="000000"/>
                </a:solidFill>
                <a:latin typeface="Codec Pro"/>
                <a:ea typeface="Codec Pro"/>
                <a:cs typeface="Codec Pro"/>
                <a:sym typeface="Codec Pro"/>
              </a:rPr>
              <a:t>The real estate market is an essential part of the economy, and house prices are influenced by various factors such as location, square footage, number of bedrooms, age of the property, and many more. Accurately predicting house prices is crucial for buyers, sellers, investors, and real estate agents to make informed decisions.</a:t>
            </a:r>
          </a:p>
          <a:p>
            <a:pPr algn="l">
              <a:lnSpc>
                <a:spcPts val="4029"/>
              </a:lnSpc>
            </a:pPr>
          </a:p>
          <a:p>
            <a:pPr algn="l">
              <a:lnSpc>
                <a:spcPts val="4029"/>
              </a:lnSpc>
            </a:pPr>
            <a:r>
              <a:rPr lang="en-US" sz="2878">
                <a:solidFill>
                  <a:srgbClr val="000000"/>
                </a:solidFill>
                <a:latin typeface="Codec Pro"/>
                <a:ea typeface="Codec Pro"/>
                <a:cs typeface="Codec Pro"/>
                <a:sym typeface="Codec Pro"/>
              </a:rPr>
              <a:t>This project aims to build a Machine Learning model that can predict house prices based on various features, such as:</a:t>
            </a:r>
          </a:p>
          <a:p>
            <a:pPr algn="l" marL="621403" indent="-310702" lvl="1">
              <a:lnSpc>
                <a:spcPts val="4029"/>
              </a:lnSpc>
              <a:buFont typeface="Arial"/>
              <a:buChar char="•"/>
            </a:pPr>
            <a:r>
              <a:rPr lang="en-US" sz="2878">
                <a:solidFill>
                  <a:srgbClr val="000000"/>
                </a:solidFill>
                <a:latin typeface="Codec Pro"/>
                <a:ea typeface="Codec Pro"/>
                <a:cs typeface="Codec Pro"/>
                <a:sym typeface="Codec Pro"/>
              </a:rPr>
              <a:t>Size of the house (in square feet)</a:t>
            </a:r>
          </a:p>
          <a:p>
            <a:pPr algn="l" marL="621403" indent="-310702" lvl="1">
              <a:lnSpc>
                <a:spcPts val="4029"/>
              </a:lnSpc>
              <a:buFont typeface="Arial"/>
              <a:buChar char="•"/>
            </a:pPr>
            <a:r>
              <a:rPr lang="en-US" sz="2878">
                <a:solidFill>
                  <a:srgbClr val="000000"/>
                </a:solidFill>
                <a:latin typeface="Codec Pro"/>
                <a:ea typeface="Codec Pro"/>
                <a:cs typeface="Codec Pro"/>
                <a:sym typeface="Codec Pro"/>
              </a:rPr>
              <a:t>Location/Neighborhood</a:t>
            </a:r>
          </a:p>
          <a:p>
            <a:pPr algn="l" marL="621403" indent="-310702" lvl="1">
              <a:lnSpc>
                <a:spcPts val="4029"/>
              </a:lnSpc>
              <a:buFont typeface="Arial"/>
              <a:buChar char="•"/>
            </a:pPr>
            <a:r>
              <a:rPr lang="en-US" sz="2878">
                <a:solidFill>
                  <a:srgbClr val="000000"/>
                </a:solidFill>
                <a:latin typeface="Codec Pro"/>
                <a:ea typeface="Codec Pro"/>
                <a:cs typeface="Codec Pro"/>
                <a:sym typeface="Codec Pro"/>
              </a:rPr>
              <a:t>Number of bedrooms and bathrooms</a:t>
            </a:r>
          </a:p>
          <a:p>
            <a:pPr algn="l" marL="621403" indent="-310702" lvl="1">
              <a:lnSpc>
                <a:spcPts val="4029"/>
              </a:lnSpc>
              <a:buFont typeface="Arial"/>
              <a:buChar char="•"/>
            </a:pPr>
            <a:r>
              <a:rPr lang="en-US" sz="2878">
                <a:solidFill>
                  <a:srgbClr val="000000"/>
                </a:solidFill>
                <a:latin typeface="Codec Pro"/>
                <a:ea typeface="Codec Pro"/>
                <a:cs typeface="Codec Pro"/>
                <a:sym typeface="Codec Pro"/>
              </a:rPr>
              <a:t>Age of the property</a:t>
            </a:r>
          </a:p>
          <a:p>
            <a:pPr algn="l" marL="621403" indent="-310702" lvl="1">
              <a:lnSpc>
                <a:spcPts val="4029"/>
              </a:lnSpc>
              <a:buFont typeface="Arial"/>
              <a:buChar char="•"/>
            </a:pPr>
            <a:r>
              <a:rPr lang="en-US" sz="2878">
                <a:solidFill>
                  <a:srgbClr val="000000"/>
                </a:solidFill>
                <a:latin typeface="Codec Pro"/>
                <a:ea typeface="Codec Pro"/>
                <a:cs typeface="Codec Pro"/>
                <a:sym typeface="Codec Pro"/>
              </a:rPr>
              <a:t>Proximity to amenities (e.g., schools, parks, public transport)</a:t>
            </a:r>
          </a:p>
          <a:p>
            <a:pPr algn="l" marL="621403" indent="-310702" lvl="1">
              <a:lnSpc>
                <a:spcPts val="4029"/>
              </a:lnSpc>
              <a:buFont typeface="Arial"/>
              <a:buChar char="•"/>
            </a:pPr>
            <a:r>
              <a:rPr lang="en-US" sz="2878">
                <a:solidFill>
                  <a:srgbClr val="000000"/>
                </a:solidFill>
                <a:latin typeface="Codec Pro"/>
                <a:ea typeface="Codec Pro"/>
                <a:cs typeface="Codec Pro"/>
                <a:sym typeface="Codec Pro"/>
              </a:rPr>
              <a:t>Other factors like the condition of the house, type of house, etc.</a:t>
            </a:r>
          </a:p>
          <a:p>
            <a:pPr algn="l">
              <a:lnSpc>
                <a:spcPts val="4029"/>
              </a:lnSpc>
            </a:pPr>
          </a:p>
          <a:p>
            <a:pPr algn="l">
              <a:lnSpc>
                <a:spcPts val="4029"/>
              </a:lnSpc>
            </a:pPr>
          </a:p>
          <a:p>
            <a:pPr algn="l">
              <a:lnSpc>
                <a:spcPts val="402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16515" y="8832335"/>
            <a:ext cx="505147" cy="505147"/>
          </a:xfrm>
          <a:custGeom>
            <a:avLst/>
            <a:gdLst/>
            <a:ahLst/>
            <a:cxnLst/>
            <a:rect r="r" b="b" t="t" l="l"/>
            <a:pathLst>
              <a:path h="505147" w="505147">
                <a:moveTo>
                  <a:pt x="0" y="0"/>
                </a:moveTo>
                <a:lnTo>
                  <a:pt x="505147" y="0"/>
                </a:lnTo>
                <a:lnTo>
                  <a:pt x="505147" y="505147"/>
                </a:lnTo>
                <a:lnTo>
                  <a:pt x="0" y="5051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280818" y="1662831"/>
            <a:ext cx="9525" cy="887095"/>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1047750" y="1432974"/>
            <a:ext cx="14529887" cy="6754495"/>
          </a:xfrm>
          <a:prstGeom prst="rect">
            <a:avLst/>
          </a:prstGeom>
        </p:spPr>
        <p:txBody>
          <a:bodyPr anchor="t" rtlCol="false" tIns="0" lIns="0" bIns="0" rIns="0">
            <a:spAutoFit/>
          </a:bodyPr>
          <a:lstStyle/>
          <a:p>
            <a:pPr algn="l">
              <a:lnSpc>
                <a:spcPts val="5599"/>
              </a:lnSpc>
            </a:pPr>
            <a:r>
              <a:rPr lang="en-US" sz="3999" b="true">
                <a:solidFill>
                  <a:srgbClr val="000000"/>
                </a:solidFill>
                <a:latin typeface="Codec Pro Bold"/>
                <a:ea typeface="Codec Pro Bold"/>
                <a:cs typeface="Codec Pro Bold"/>
                <a:sym typeface="Codec Pro Bold"/>
              </a:rPr>
              <a:t>Objective:</a:t>
            </a:r>
          </a:p>
          <a:p>
            <a:pPr algn="l" marL="734059" indent="-367030" lvl="1">
              <a:lnSpc>
                <a:spcPts val="4759"/>
              </a:lnSpc>
              <a:buFont typeface="Arial"/>
              <a:buChar char="•"/>
            </a:pPr>
            <a:r>
              <a:rPr lang="en-US" sz="3399">
                <a:solidFill>
                  <a:srgbClr val="000000"/>
                </a:solidFill>
                <a:latin typeface="Codec Pro"/>
                <a:ea typeface="Codec Pro"/>
                <a:cs typeface="Codec Pro"/>
                <a:sym typeface="Codec Pro"/>
              </a:rPr>
              <a:t>To create a pre</a:t>
            </a:r>
            <a:r>
              <a:rPr lang="en-US" sz="3399">
                <a:solidFill>
                  <a:srgbClr val="000000"/>
                </a:solidFill>
                <a:latin typeface="Codec Pro"/>
                <a:ea typeface="Codec Pro"/>
                <a:cs typeface="Codec Pro"/>
                <a:sym typeface="Codec Pro"/>
              </a:rPr>
              <a:t>dictive model using machine learning algorithms to estimate the price of a house based on these influencing factors.</a:t>
            </a:r>
          </a:p>
          <a:p>
            <a:pPr algn="l" marL="734059" indent="-367030" lvl="1">
              <a:lnSpc>
                <a:spcPts val="4759"/>
              </a:lnSpc>
              <a:buFont typeface="Arial"/>
              <a:buChar char="•"/>
            </a:pPr>
            <a:r>
              <a:rPr lang="en-US" sz="3399">
                <a:solidFill>
                  <a:srgbClr val="000000"/>
                </a:solidFill>
                <a:latin typeface="Codec Pro"/>
                <a:ea typeface="Codec Pro"/>
                <a:cs typeface="Codec Pro"/>
                <a:sym typeface="Codec Pro"/>
              </a:rPr>
              <a:t>To evaluate the model's performance and determine the most significant features that impact house pricing.</a:t>
            </a:r>
          </a:p>
          <a:p>
            <a:pPr algn="l">
              <a:lnSpc>
                <a:spcPts val="4759"/>
              </a:lnSpc>
            </a:pPr>
          </a:p>
          <a:p>
            <a:pPr algn="l">
              <a:lnSpc>
                <a:spcPts val="4759"/>
              </a:lnSpc>
            </a:pPr>
            <a:r>
              <a:rPr lang="en-US" sz="3399">
                <a:solidFill>
                  <a:srgbClr val="000000"/>
                </a:solidFill>
                <a:latin typeface="Codec Pro"/>
                <a:ea typeface="Codec Pro"/>
                <a:cs typeface="Codec Pro"/>
                <a:sym typeface="Codec Pro"/>
              </a:rPr>
              <a:t>By successfully predicting house prices, this project can help individuals and organizations in the real estate industry make better decisions, optimize pricing strategies, and improve market predictions.</a:t>
            </a:r>
          </a:p>
          <a:p>
            <a:pPr algn="l">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TextBox 2" id="2"/>
          <p:cNvSpPr txBox="true"/>
          <p:nvPr/>
        </p:nvSpPr>
        <p:spPr>
          <a:xfrm rot="0">
            <a:off x="1682764" y="4695928"/>
            <a:ext cx="7834551" cy="972820"/>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000000"/>
                </a:solidFill>
                <a:latin typeface="Codec Pro Bold"/>
                <a:ea typeface="Codec Pro Bold"/>
                <a:cs typeface="Codec Pro Bold"/>
                <a:sym typeface="Codec Pro Bold"/>
              </a:rPr>
              <a:t> JUYPTER NOTEBOOK</a:t>
            </a:r>
          </a:p>
        </p:txBody>
      </p:sp>
      <p:sp>
        <p:nvSpPr>
          <p:cNvPr name="Freeform 3" id="3" descr="Digital Network Technology Elements"/>
          <p:cNvSpPr/>
          <p:nvPr/>
        </p:nvSpPr>
        <p:spPr>
          <a:xfrm flipH="false" flipV="false" rot="0">
            <a:off x="7363845" y="-658949"/>
            <a:ext cx="11071703" cy="11071703"/>
          </a:xfrm>
          <a:custGeom>
            <a:avLst/>
            <a:gdLst/>
            <a:ahLst/>
            <a:cxnLst/>
            <a:rect r="r" b="b" t="t" l="l"/>
            <a:pathLst>
              <a:path h="11071703" w="11071703">
                <a:moveTo>
                  <a:pt x="0" y="0"/>
                </a:moveTo>
                <a:lnTo>
                  <a:pt x="11071704" y="0"/>
                </a:lnTo>
                <a:lnTo>
                  <a:pt x="11071704"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590914"/>
            <a:ext cx="10365803" cy="1319284"/>
          </a:xfrm>
          <a:custGeom>
            <a:avLst/>
            <a:gdLst/>
            <a:ahLst/>
            <a:cxnLst/>
            <a:rect r="r" b="b" t="t" l="l"/>
            <a:pathLst>
              <a:path h="1319284" w="10365803">
                <a:moveTo>
                  <a:pt x="0" y="0"/>
                </a:moveTo>
                <a:lnTo>
                  <a:pt x="10365803" y="0"/>
                </a:lnTo>
                <a:lnTo>
                  <a:pt x="10365803" y="1319284"/>
                </a:lnTo>
                <a:lnTo>
                  <a:pt x="0" y="1319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666840" y="5893357"/>
            <a:ext cx="6899917" cy="3589552"/>
          </a:xfrm>
          <a:custGeom>
            <a:avLst/>
            <a:gdLst/>
            <a:ahLst/>
            <a:cxnLst/>
            <a:rect r="r" b="b" t="t" l="l"/>
            <a:pathLst>
              <a:path h="3589552" w="6899917">
                <a:moveTo>
                  <a:pt x="0" y="0"/>
                </a:moveTo>
                <a:lnTo>
                  <a:pt x="6899917" y="0"/>
                </a:lnTo>
                <a:lnTo>
                  <a:pt x="6899917" y="3589553"/>
                </a:lnTo>
                <a:lnTo>
                  <a:pt x="0" y="3589553"/>
                </a:lnTo>
                <a:lnTo>
                  <a:pt x="0" y="0"/>
                </a:lnTo>
                <a:close/>
              </a:path>
            </a:pathLst>
          </a:custGeom>
          <a:blipFill>
            <a:blip r:embed="rId6"/>
            <a:stretch>
              <a:fillRect l="0" t="0" r="0" b="0"/>
            </a:stretch>
          </a:blipFill>
        </p:spPr>
      </p:sp>
      <p:sp>
        <p:nvSpPr>
          <p:cNvPr name="Freeform 6" id="6"/>
          <p:cNvSpPr/>
          <p:nvPr/>
        </p:nvSpPr>
        <p:spPr>
          <a:xfrm flipH="false" flipV="false" rot="0">
            <a:off x="1682764" y="6873960"/>
            <a:ext cx="8221863" cy="2384340"/>
          </a:xfrm>
          <a:custGeom>
            <a:avLst/>
            <a:gdLst/>
            <a:ahLst/>
            <a:cxnLst/>
            <a:rect r="r" b="b" t="t" l="l"/>
            <a:pathLst>
              <a:path h="2384340" w="8221863">
                <a:moveTo>
                  <a:pt x="0" y="0"/>
                </a:moveTo>
                <a:lnTo>
                  <a:pt x="8221862" y="0"/>
                </a:lnTo>
                <a:lnTo>
                  <a:pt x="8221862" y="2384340"/>
                </a:lnTo>
                <a:lnTo>
                  <a:pt x="0" y="2384340"/>
                </a:lnTo>
                <a:lnTo>
                  <a:pt x="0" y="0"/>
                </a:lnTo>
                <a:close/>
              </a:path>
            </a:pathLst>
          </a:custGeom>
          <a:blipFill>
            <a:blip r:embed="rId7"/>
            <a:stretch>
              <a:fillRect l="0" t="0" r="0" b="0"/>
            </a:stretch>
          </a:blipFill>
        </p:spPr>
      </p:sp>
      <p:sp>
        <p:nvSpPr>
          <p:cNvPr name="TextBox 7" id="7"/>
          <p:cNvSpPr txBox="true"/>
          <p:nvPr/>
        </p:nvSpPr>
        <p:spPr>
          <a:xfrm rot="0">
            <a:off x="1682764" y="3008194"/>
            <a:ext cx="5258991" cy="972820"/>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000000"/>
                </a:solidFill>
                <a:latin typeface="Codec Pro Bold"/>
                <a:ea typeface="Codec Pro Bold"/>
                <a:cs typeface="Codec Pro Bold"/>
                <a:sym typeface="Codec Pro Bold"/>
              </a:rPr>
              <a:t> PYTHON 3.13</a:t>
            </a:r>
          </a:p>
        </p:txBody>
      </p:sp>
      <p:sp>
        <p:nvSpPr>
          <p:cNvPr name="TextBox 8" id="8"/>
          <p:cNvSpPr txBox="true"/>
          <p:nvPr/>
        </p:nvSpPr>
        <p:spPr>
          <a:xfrm rot="0">
            <a:off x="1763250" y="343653"/>
            <a:ext cx="627435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Tools Used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0" y="369058"/>
            <a:ext cx="10365803" cy="1319284"/>
          </a:xfrm>
          <a:custGeom>
            <a:avLst/>
            <a:gdLst/>
            <a:ahLst/>
            <a:cxnLst/>
            <a:rect r="r" b="b" t="t" l="l"/>
            <a:pathLst>
              <a:path h="1319284" w="10365803">
                <a:moveTo>
                  <a:pt x="0" y="0"/>
                </a:moveTo>
                <a:lnTo>
                  <a:pt x="10365803" y="0"/>
                </a:lnTo>
                <a:lnTo>
                  <a:pt x="10365803" y="1319284"/>
                </a:lnTo>
                <a:lnTo>
                  <a:pt x="0" y="1319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81508"/>
            <a:ext cx="7114627" cy="1161034"/>
          </a:xfrm>
          <a:prstGeom prst="rect">
            <a:avLst/>
          </a:prstGeom>
        </p:spPr>
        <p:txBody>
          <a:bodyPr anchor="t" rtlCol="false" tIns="0" lIns="0" bIns="0" rIns="0">
            <a:spAutoFit/>
          </a:bodyPr>
          <a:lstStyle/>
          <a:p>
            <a:pPr algn="ctr">
              <a:lnSpc>
                <a:spcPts val="9505"/>
              </a:lnSpc>
            </a:pPr>
            <a:r>
              <a:rPr lang="en-US" sz="6789" b="true">
                <a:solidFill>
                  <a:srgbClr val="000000"/>
                </a:solidFill>
                <a:latin typeface="Canva Sans Bold"/>
                <a:ea typeface="Canva Sans Bold"/>
                <a:cs typeface="Canva Sans Bold"/>
                <a:sym typeface="Canva Sans Bold"/>
              </a:rPr>
              <a:t>Libraries</a:t>
            </a:r>
          </a:p>
        </p:txBody>
      </p:sp>
      <p:sp>
        <p:nvSpPr>
          <p:cNvPr name="Freeform 4" id="4" descr="Digital Network Technology Elements"/>
          <p:cNvSpPr/>
          <p:nvPr/>
        </p:nvSpPr>
        <p:spPr>
          <a:xfrm flipH="false" flipV="false" rot="0">
            <a:off x="7679041" y="-2399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773579"/>
            <a:ext cx="15269946" cy="7134404"/>
          </a:xfrm>
          <a:prstGeom prst="rect">
            <a:avLst/>
          </a:prstGeom>
        </p:spPr>
        <p:txBody>
          <a:bodyPr anchor="t" rtlCol="false" tIns="0" lIns="0" bIns="0" rIns="0">
            <a:spAutoFit/>
          </a:bodyPr>
          <a:lstStyle/>
          <a:p>
            <a:pPr algn="l">
              <a:lnSpc>
                <a:spcPts val="5461"/>
              </a:lnSpc>
            </a:pPr>
            <a:r>
              <a:rPr lang="en-US" sz="3901" b="true">
                <a:solidFill>
                  <a:srgbClr val="000000"/>
                </a:solidFill>
                <a:latin typeface="Codec Pro Bold"/>
                <a:ea typeface="Codec Pro Bold"/>
                <a:cs typeface="Codec Pro Bold"/>
                <a:sym typeface="Codec Pro Bold"/>
              </a:rPr>
              <a:t>1.Pan</a:t>
            </a:r>
            <a:r>
              <a:rPr lang="en-US" sz="3901" b="true">
                <a:solidFill>
                  <a:srgbClr val="000000"/>
                </a:solidFill>
                <a:latin typeface="Codec Pro Bold"/>
                <a:ea typeface="Codec Pro Bold"/>
                <a:cs typeface="Codec Pro Bold"/>
                <a:sym typeface="Codec Pro Bold"/>
              </a:rPr>
              <a:t>das:</a:t>
            </a:r>
            <a:r>
              <a:rPr lang="en-US" sz="3901">
                <a:solidFill>
                  <a:srgbClr val="000000"/>
                </a:solidFill>
                <a:latin typeface="Codec Pro"/>
                <a:ea typeface="Codec Pro"/>
                <a:cs typeface="Codec Pro"/>
                <a:sym typeface="Codec Pro"/>
              </a:rPr>
              <a:t> For data loading, cleaning, and manipulation. It provides powerful data structures like DataFrame for handling structured data.</a:t>
            </a:r>
          </a:p>
          <a:p>
            <a:pPr algn="l" marL="773956" indent="-386978" lvl="1">
              <a:lnSpc>
                <a:spcPts val="5018"/>
              </a:lnSpc>
              <a:buFont typeface="Arial"/>
              <a:buChar char="•"/>
            </a:pPr>
            <a:r>
              <a:rPr lang="en-US" b="true" sz="3584">
                <a:solidFill>
                  <a:srgbClr val="000000"/>
                </a:solidFill>
                <a:latin typeface="Codec Pro Bold"/>
                <a:ea typeface="Codec Pro Bold"/>
                <a:cs typeface="Codec Pro Bold"/>
                <a:sym typeface="Codec Pro Bold"/>
              </a:rPr>
              <a:t>Example:</a:t>
            </a:r>
            <a:r>
              <a:rPr lang="en-US" sz="3584">
                <a:solidFill>
                  <a:srgbClr val="000000"/>
                </a:solidFill>
                <a:latin typeface="Codec Pro"/>
                <a:ea typeface="Codec Pro"/>
                <a:cs typeface="Codec Pro"/>
                <a:sym typeface="Codec Pro"/>
              </a:rPr>
              <a:t> import pandas as pd</a:t>
            </a:r>
          </a:p>
          <a:p>
            <a:pPr algn="l">
              <a:lnSpc>
                <a:spcPts val="5018"/>
              </a:lnSpc>
            </a:pPr>
          </a:p>
          <a:p>
            <a:pPr algn="l">
              <a:lnSpc>
                <a:spcPts val="5018"/>
              </a:lnSpc>
            </a:pPr>
            <a:r>
              <a:rPr lang="en-US" sz="3584" b="true">
                <a:solidFill>
                  <a:srgbClr val="000000"/>
                </a:solidFill>
                <a:latin typeface="Codec Pro Bold"/>
                <a:ea typeface="Codec Pro Bold"/>
                <a:cs typeface="Codec Pro Bold"/>
                <a:sym typeface="Codec Pro Bold"/>
              </a:rPr>
              <a:t>2.NumPy:</a:t>
            </a:r>
            <a:r>
              <a:rPr lang="en-US" sz="3584">
                <a:solidFill>
                  <a:srgbClr val="000000"/>
                </a:solidFill>
                <a:latin typeface="Codec Pro"/>
                <a:ea typeface="Codec Pro"/>
                <a:cs typeface="Codec Pro"/>
                <a:sym typeface="Codec Pro"/>
              </a:rPr>
              <a:t> For numerical operations and handling arrays, which          can be useful for data transformations or mathematical calculations.</a:t>
            </a:r>
          </a:p>
          <a:p>
            <a:pPr algn="l" marL="773956" indent="-386978" lvl="1">
              <a:lnSpc>
                <a:spcPts val="5018"/>
              </a:lnSpc>
              <a:buFont typeface="Arial"/>
              <a:buChar char="•"/>
            </a:pPr>
            <a:r>
              <a:rPr lang="en-US" b="true" sz="3584">
                <a:solidFill>
                  <a:srgbClr val="000000"/>
                </a:solidFill>
                <a:latin typeface="Codec Pro Bold"/>
                <a:ea typeface="Codec Pro Bold"/>
                <a:cs typeface="Codec Pro Bold"/>
                <a:sym typeface="Codec Pro Bold"/>
              </a:rPr>
              <a:t>Example: </a:t>
            </a:r>
            <a:r>
              <a:rPr lang="en-US" sz="3584">
                <a:solidFill>
                  <a:srgbClr val="000000"/>
                </a:solidFill>
                <a:latin typeface="Codec Pro"/>
                <a:ea typeface="Codec Pro"/>
                <a:cs typeface="Codec Pro"/>
                <a:sym typeface="Codec Pro"/>
              </a:rPr>
              <a:t>import numpy as np</a:t>
            </a:r>
          </a:p>
          <a:p>
            <a:pPr algn="l">
              <a:lnSpc>
                <a:spcPts val="5018"/>
              </a:lnSpc>
            </a:pPr>
          </a:p>
          <a:p>
            <a:pPr algn="l">
              <a:lnSpc>
                <a:spcPts val="5018"/>
              </a:lnSpc>
            </a:pPr>
          </a:p>
          <a:p>
            <a:pPr algn="l">
              <a:lnSpc>
                <a:spcPts val="5018"/>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26641"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04875"/>
            <a:ext cx="16230600" cy="9638665"/>
          </a:xfrm>
          <a:prstGeom prst="rect">
            <a:avLst/>
          </a:prstGeom>
        </p:spPr>
        <p:txBody>
          <a:bodyPr anchor="t" rtlCol="false" tIns="0" lIns="0" bIns="0" rIns="0">
            <a:spAutoFit/>
          </a:bodyPr>
          <a:lstStyle/>
          <a:p>
            <a:pPr algn="l">
              <a:lnSpc>
                <a:spcPts val="4759"/>
              </a:lnSpc>
            </a:pPr>
            <a:r>
              <a:rPr lang="en-US" sz="3399" b="true">
                <a:solidFill>
                  <a:srgbClr val="000000"/>
                </a:solidFill>
                <a:latin typeface="Codec Pro Bold"/>
                <a:ea typeface="Codec Pro Bold"/>
                <a:cs typeface="Codec Pro Bold"/>
                <a:sym typeface="Codec Pro Bold"/>
              </a:rPr>
              <a:t>3.Matplotlib:</a:t>
            </a:r>
            <a:r>
              <a:rPr lang="en-US" sz="3399">
                <a:solidFill>
                  <a:srgbClr val="000000"/>
                </a:solidFill>
                <a:latin typeface="Codec Pro"/>
                <a:ea typeface="Codec Pro"/>
                <a:cs typeface="Codec Pro"/>
                <a:sym typeface="Codec Pro"/>
              </a:rPr>
              <a:t> For creating static, animate</a:t>
            </a:r>
            <a:r>
              <a:rPr lang="en-US" sz="3399">
                <a:solidFill>
                  <a:srgbClr val="000000"/>
                </a:solidFill>
                <a:latin typeface="Codec Pro"/>
                <a:ea typeface="Codec Pro"/>
                <a:cs typeface="Codec Pro"/>
                <a:sym typeface="Codec Pro"/>
              </a:rPr>
              <a:t>d, and interactive visualizations (like scatter plots, histograms, and bar charts).</a:t>
            </a:r>
          </a:p>
          <a:p>
            <a:pPr algn="l" marL="734059" indent="-367030" lvl="1">
              <a:lnSpc>
                <a:spcPts val="4759"/>
              </a:lnSpc>
              <a:buFont typeface="Arial"/>
              <a:buChar char="•"/>
            </a:pPr>
            <a:r>
              <a:rPr lang="en-US" b="true" sz="3399">
                <a:solidFill>
                  <a:srgbClr val="000000"/>
                </a:solidFill>
                <a:latin typeface="Codec Pro Bold"/>
                <a:ea typeface="Codec Pro Bold"/>
                <a:cs typeface="Codec Pro Bold"/>
                <a:sym typeface="Codec Pro Bold"/>
              </a:rPr>
              <a:t>Example:</a:t>
            </a:r>
            <a:r>
              <a:rPr lang="en-US" sz="3399">
                <a:solidFill>
                  <a:srgbClr val="000000"/>
                </a:solidFill>
                <a:latin typeface="Codec Pro"/>
                <a:ea typeface="Codec Pro"/>
                <a:cs typeface="Codec Pro"/>
                <a:sym typeface="Codec Pro"/>
              </a:rPr>
              <a:t> import matplotlib.pyplot as plt</a:t>
            </a:r>
          </a:p>
          <a:p>
            <a:pPr algn="l">
              <a:lnSpc>
                <a:spcPts val="4759"/>
              </a:lnSpc>
            </a:pPr>
          </a:p>
          <a:p>
            <a:pPr algn="l">
              <a:lnSpc>
                <a:spcPts val="4759"/>
              </a:lnSpc>
            </a:pPr>
            <a:r>
              <a:rPr lang="en-US" sz="3399" b="true">
                <a:solidFill>
                  <a:srgbClr val="000000"/>
                </a:solidFill>
                <a:latin typeface="Codec Pro Bold"/>
                <a:ea typeface="Codec Pro Bold"/>
                <a:cs typeface="Codec Pro Bold"/>
                <a:sym typeface="Codec Pro Bold"/>
              </a:rPr>
              <a:t>4.Seaborn:</a:t>
            </a:r>
            <a:r>
              <a:rPr lang="en-US" sz="3399">
                <a:solidFill>
                  <a:srgbClr val="000000"/>
                </a:solidFill>
                <a:latin typeface="Codec Pro"/>
                <a:ea typeface="Codec Pro"/>
                <a:cs typeface="Codec Pro"/>
                <a:sym typeface="Codec Pro"/>
              </a:rPr>
              <a:t> For statistical data visualization, offering more advanced visualization options than Matplotlib.</a:t>
            </a:r>
          </a:p>
          <a:p>
            <a:pPr algn="l" marL="734059" indent="-367030" lvl="1">
              <a:lnSpc>
                <a:spcPts val="4759"/>
              </a:lnSpc>
              <a:buFont typeface="Arial"/>
              <a:buChar char="•"/>
            </a:pPr>
            <a:r>
              <a:rPr lang="en-US" b="true" sz="3399">
                <a:solidFill>
                  <a:srgbClr val="000000"/>
                </a:solidFill>
                <a:latin typeface="Codec Pro Bold"/>
                <a:ea typeface="Codec Pro Bold"/>
                <a:cs typeface="Codec Pro Bold"/>
                <a:sym typeface="Codec Pro Bold"/>
              </a:rPr>
              <a:t>Example:</a:t>
            </a:r>
            <a:r>
              <a:rPr lang="en-US" sz="3399">
                <a:solidFill>
                  <a:srgbClr val="000000"/>
                </a:solidFill>
                <a:latin typeface="Codec Pro"/>
                <a:ea typeface="Codec Pro"/>
                <a:cs typeface="Codec Pro"/>
                <a:sym typeface="Codec Pro"/>
              </a:rPr>
              <a:t> import seaborn as sns</a:t>
            </a:r>
          </a:p>
          <a:p>
            <a:pPr algn="l">
              <a:lnSpc>
                <a:spcPts val="4759"/>
              </a:lnSpc>
            </a:pPr>
          </a:p>
          <a:p>
            <a:pPr algn="l">
              <a:lnSpc>
                <a:spcPts val="4759"/>
              </a:lnSpc>
            </a:pPr>
            <a:r>
              <a:rPr lang="en-US" sz="3399" b="true">
                <a:solidFill>
                  <a:srgbClr val="000000"/>
                </a:solidFill>
                <a:latin typeface="Codec Pro Bold"/>
                <a:ea typeface="Codec Pro Bold"/>
                <a:cs typeface="Codec Pro Bold"/>
                <a:sym typeface="Codec Pro Bold"/>
              </a:rPr>
              <a:t>5.Scikit-learn:</a:t>
            </a:r>
            <a:r>
              <a:rPr lang="en-US" sz="3399">
                <a:solidFill>
                  <a:srgbClr val="000000"/>
                </a:solidFill>
                <a:latin typeface="Codec Pro"/>
                <a:ea typeface="Codec Pro"/>
                <a:cs typeface="Codec Pro"/>
                <a:sym typeface="Codec Pro"/>
              </a:rPr>
              <a:t> For implementing machine learning algorithms like linear regression, decision trees, random forests, support vector machines, etc., and performing model evaluation.</a:t>
            </a:r>
          </a:p>
          <a:p>
            <a:pPr algn="l" marL="734059" indent="-367030" lvl="1">
              <a:lnSpc>
                <a:spcPts val="4759"/>
              </a:lnSpc>
              <a:buFont typeface="Arial"/>
              <a:buChar char="•"/>
            </a:pPr>
            <a:r>
              <a:rPr lang="en-US" b="true" sz="3399">
                <a:solidFill>
                  <a:srgbClr val="000000"/>
                </a:solidFill>
                <a:latin typeface="Codec Pro Bold"/>
                <a:ea typeface="Codec Pro Bold"/>
                <a:cs typeface="Codec Pro Bold"/>
                <a:sym typeface="Codec Pro Bold"/>
              </a:rPr>
              <a:t>Example:</a:t>
            </a:r>
            <a:r>
              <a:rPr lang="en-US" sz="3399">
                <a:solidFill>
                  <a:srgbClr val="000000"/>
                </a:solidFill>
                <a:latin typeface="Codec Pro"/>
                <a:ea typeface="Codec Pro"/>
                <a:cs typeface="Codec Pro"/>
                <a:sym typeface="Codec Pro"/>
              </a:rPr>
              <a:t> from sklearn.model_selection import train_test_split (for splitting data into training and testing sets)</a:t>
            </a:r>
          </a:p>
          <a:p>
            <a:pPr algn="l">
              <a:lnSpc>
                <a:spcPts val="4759"/>
              </a:lnSpc>
            </a:pPr>
            <a:r>
              <a:rPr lang="en-US" sz="3399">
                <a:solidFill>
                  <a:srgbClr val="000000"/>
                </a:solidFill>
                <a:latin typeface="Codec Pro"/>
                <a:ea typeface="Codec Pro"/>
                <a:cs typeface="Codec Pro"/>
                <a:sym typeface="Codec Pro"/>
              </a:rPr>
              <a:t>        from sklearn.linear_model import LinearRegression (for linear regression).</a:t>
            </a:r>
          </a:p>
          <a:p>
            <a:pPr algn="l">
              <a:lnSpc>
                <a:spcPts val="4759"/>
              </a:lnSpc>
            </a:pPr>
          </a:p>
          <a:p>
            <a:pPr algn="l">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26641"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9929" y="3077152"/>
            <a:ext cx="17388142" cy="4272468"/>
          </a:xfrm>
          <a:custGeom>
            <a:avLst/>
            <a:gdLst/>
            <a:ahLst/>
            <a:cxnLst/>
            <a:rect r="r" b="b" t="t" l="l"/>
            <a:pathLst>
              <a:path h="4272468" w="17388142">
                <a:moveTo>
                  <a:pt x="0" y="0"/>
                </a:moveTo>
                <a:lnTo>
                  <a:pt x="17388142" y="0"/>
                </a:lnTo>
                <a:lnTo>
                  <a:pt x="17388142" y="4272469"/>
                </a:lnTo>
                <a:lnTo>
                  <a:pt x="0" y="4272469"/>
                </a:lnTo>
                <a:lnTo>
                  <a:pt x="0" y="0"/>
                </a:lnTo>
                <a:close/>
              </a:path>
            </a:pathLst>
          </a:custGeom>
          <a:blipFill>
            <a:blip r:embed="rId4"/>
            <a:stretch>
              <a:fillRect l="0" t="-3271" r="0" b="0"/>
            </a:stretch>
          </a:blipFill>
          <a:ln w="38100" cap="sq">
            <a:solidFill>
              <a:srgbClr val="000000"/>
            </a:solid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0" y="513385"/>
            <a:ext cx="10365803" cy="1319284"/>
          </a:xfrm>
          <a:custGeom>
            <a:avLst/>
            <a:gdLst/>
            <a:ahLst/>
            <a:cxnLst/>
            <a:rect r="r" b="b" t="t" l="l"/>
            <a:pathLst>
              <a:path h="1319284" w="10365803">
                <a:moveTo>
                  <a:pt x="0" y="0"/>
                </a:moveTo>
                <a:lnTo>
                  <a:pt x="10365803" y="0"/>
                </a:lnTo>
                <a:lnTo>
                  <a:pt x="10365803" y="1319284"/>
                </a:lnTo>
                <a:lnTo>
                  <a:pt x="0" y="1319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Digital Network Technology Elements"/>
          <p:cNvSpPr/>
          <p:nvPr/>
        </p:nvSpPr>
        <p:spPr>
          <a:xfrm flipH="false" flipV="false" rot="0">
            <a:off x="7740184" y="-784703"/>
            <a:ext cx="11071703" cy="11071703"/>
          </a:xfrm>
          <a:custGeom>
            <a:avLst/>
            <a:gdLst/>
            <a:ahLst/>
            <a:cxnLst/>
            <a:rect r="r" b="b" t="t" l="l"/>
            <a:pathLst>
              <a:path h="11071703" w="11071703">
                <a:moveTo>
                  <a:pt x="0" y="0"/>
                </a:moveTo>
                <a:lnTo>
                  <a:pt x="11071704" y="0"/>
                </a:lnTo>
                <a:lnTo>
                  <a:pt x="11071704" y="11071703"/>
                </a:lnTo>
                <a:lnTo>
                  <a:pt x="0" y="11071703"/>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5" id="5"/>
          <p:cNvSpPr txBox="true"/>
          <p:nvPr/>
        </p:nvSpPr>
        <p:spPr>
          <a:xfrm rot="0">
            <a:off x="1028700" y="2505428"/>
            <a:ext cx="16083946" cy="3580765"/>
          </a:xfrm>
          <a:prstGeom prst="rect">
            <a:avLst/>
          </a:prstGeom>
        </p:spPr>
        <p:txBody>
          <a:bodyPr anchor="t" rtlCol="false" tIns="0" lIns="0" bIns="0" rIns="0">
            <a:spAutoFit/>
          </a:bodyPr>
          <a:lstStyle/>
          <a:p>
            <a:pPr algn="l">
              <a:lnSpc>
                <a:spcPts val="4759"/>
              </a:lnSpc>
            </a:pPr>
            <a:r>
              <a:rPr lang="en-US" sz="3399">
                <a:solidFill>
                  <a:srgbClr val="000000"/>
                </a:solidFill>
                <a:latin typeface="Canva Sans"/>
                <a:ea typeface="Canva Sans"/>
                <a:cs typeface="Canva Sans"/>
                <a:sym typeface="Canva Sans"/>
              </a:rPr>
              <a:t>For our </a:t>
            </a:r>
            <a:r>
              <a:rPr lang="en-US" sz="3399" b="true">
                <a:solidFill>
                  <a:srgbClr val="000000"/>
                </a:solidFill>
                <a:latin typeface="Canva Sans Bold"/>
                <a:ea typeface="Canva Sans Bold"/>
                <a:cs typeface="Canva Sans Bold"/>
                <a:sym typeface="Canva Sans Bold"/>
              </a:rPr>
              <a:t>house price prediction project</a:t>
            </a:r>
            <a:r>
              <a:rPr lang="en-US" sz="3399">
                <a:solidFill>
                  <a:srgbClr val="000000"/>
                </a:solidFill>
                <a:latin typeface="Canva Sans"/>
                <a:ea typeface="Canva Sans"/>
                <a:cs typeface="Canva Sans"/>
                <a:sym typeface="Canva Sans"/>
              </a:rPr>
              <a:t>, we used the </a:t>
            </a:r>
            <a:r>
              <a:rPr lang="en-US" sz="3399" b="true">
                <a:solidFill>
                  <a:srgbClr val="000000"/>
                </a:solidFill>
                <a:latin typeface="Canva Sans Bold"/>
                <a:ea typeface="Canva Sans Bold"/>
                <a:cs typeface="Canva Sans Bold"/>
                <a:sym typeface="Canva Sans Bold"/>
              </a:rPr>
              <a:t>Bengaluru House Price Prediction</a:t>
            </a:r>
            <a:r>
              <a:rPr lang="en-US" sz="3399">
                <a:solidFill>
                  <a:srgbClr val="000000"/>
                </a:solidFill>
                <a:latin typeface="Canva Sans"/>
                <a:ea typeface="Canva Sans"/>
                <a:cs typeface="Canva Sans"/>
                <a:sym typeface="Canva Sans"/>
              </a:rPr>
              <a:t> dataset, which was sourced from </a:t>
            </a:r>
            <a:r>
              <a:rPr lang="en-US" sz="3399" b="true">
                <a:solidFill>
                  <a:srgbClr val="000000"/>
                </a:solidFill>
                <a:latin typeface="Canva Sans Bold"/>
                <a:ea typeface="Canva Sans Bold"/>
                <a:cs typeface="Canva Sans Bold"/>
                <a:sym typeface="Canva Sans Bold"/>
              </a:rPr>
              <a:t>Kaggle</a:t>
            </a:r>
            <a:r>
              <a:rPr lang="en-US" sz="3399">
                <a:solidFill>
                  <a:srgbClr val="000000"/>
                </a:solidFill>
                <a:latin typeface="Canva Sans"/>
                <a:ea typeface="Canva Sans"/>
                <a:cs typeface="Canva Sans"/>
                <a:sym typeface="Canva Sans"/>
              </a:rPr>
              <a:t>. This dataset contains detailed information about various houses in Bengaluru, including features like </a:t>
            </a:r>
            <a:r>
              <a:rPr lang="en-US" sz="3399" b="true">
                <a:solidFill>
                  <a:srgbClr val="000000"/>
                </a:solidFill>
                <a:latin typeface="Canva Sans Bold"/>
                <a:ea typeface="Canva Sans Bold"/>
                <a:cs typeface="Canva Sans Bold"/>
                <a:sym typeface="Canva Sans Bold"/>
              </a:rPr>
              <a:t>location, size, number of bedrooms, and more.</a:t>
            </a:r>
            <a:r>
              <a:rPr lang="en-US" sz="3399">
                <a:solidFill>
                  <a:srgbClr val="000000"/>
                </a:solidFill>
                <a:latin typeface="Canva Sans"/>
                <a:ea typeface="Canva Sans"/>
                <a:cs typeface="Canva Sans"/>
                <a:sym typeface="Canva Sans"/>
              </a:rPr>
              <a:t> It was selected for its comprehensive nature and relevance to predicting house prices in urban areas.</a:t>
            </a:r>
          </a:p>
        </p:txBody>
      </p:sp>
      <p:sp>
        <p:nvSpPr>
          <p:cNvPr name="TextBox 6" id="6"/>
          <p:cNvSpPr txBox="true"/>
          <p:nvPr/>
        </p:nvSpPr>
        <p:spPr>
          <a:xfrm rot="0">
            <a:off x="0" y="681854"/>
            <a:ext cx="1036580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Data Collection Sources</a:t>
            </a:r>
          </a:p>
        </p:txBody>
      </p:sp>
      <p:sp>
        <p:nvSpPr>
          <p:cNvPr name="TextBox 7" id="7"/>
          <p:cNvSpPr txBox="true"/>
          <p:nvPr/>
        </p:nvSpPr>
        <p:spPr>
          <a:xfrm rot="0">
            <a:off x="0" y="6515394"/>
            <a:ext cx="16130122"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You can access the dataset and more details from </a:t>
            </a:r>
            <a:r>
              <a:rPr lang="en-US" sz="3399" u="sng">
                <a:solidFill>
                  <a:srgbClr val="000000"/>
                </a:solidFill>
                <a:latin typeface="Canva Sans"/>
                <a:ea typeface="Canva Sans"/>
                <a:cs typeface="Canva Sans"/>
                <a:sym typeface="Canva Sans"/>
                <a:hlinkClick r:id="rId6" tooltip="https://www.kaggle.com"/>
              </a:rPr>
              <a:t>Kaggle:</a:t>
            </a:r>
          </a:p>
          <a:p>
            <a:pPr algn="ctr">
              <a:lnSpc>
                <a:spcPts val="4759"/>
              </a:lnSpc>
            </a:pPr>
            <a:r>
              <a:rPr lang="en-US" sz="3399" u="sng">
                <a:solidFill>
                  <a:srgbClr val="000000"/>
                </a:solidFill>
                <a:latin typeface="Canva Sans"/>
                <a:ea typeface="Canva Sans"/>
                <a:cs typeface="Canva Sans"/>
                <a:sym typeface="Canva Sans"/>
                <a:hlinkClick r:id="rId7" tooltip="https://www.kaggle.com"/>
              </a:rPr>
              <a:t>https://www.kaggle.com/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78478" y="0"/>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51393" y="3302622"/>
            <a:ext cx="12857551" cy="4774967"/>
            <a:chOff x="0" y="0"/>
            <a:chExt cx="17143401" cy="6366622"/>
          </a:xfrm>
        </p:grpSpPr>
        <p:sp>
          <p:nvSpPr>
            <p:cNvPr name="TextBox 4" id="4"/>
            <p:cNvSpPr txBox="true"/>
            <p:nvPr/>
          </p:nvSpPr>
          <p:spPr>
            <a:xfrm rot="0">
              <a:off x="0" y="-66675"/>
              <a:ext cx="8830697" cy="6433297"/>
            </a:xfrm>
            <a:prstGeom prst="rect">
              <a:avLst/>
            </a:prstGeom>
          </p:spPr>
          <p:txBody>
            <a:bodyPr anchor="t" rtlCol="false" tIns="0" lIns="0" bIns="0" rIns="0">
              <a:spAutoFit/>
            </a:bodyPr>
            <a:lstStyle/>
            <a:p>
              <a:pPr algn="l" marL="743515" indent="-371758" lvl="1">
                <a:lnSpc>
                  <a:spcPts val="4821"/>
                </a:lnSpc>
                <a:buAutoNum type="arabicPeriod" startAt="1"/>
              </a:pPr>
              <a:r>
                <a:rPr lang="en-US" sz="3443">
                  <a:solidFill>
                    <a:srgbClr val="000000"/>
                  </a:solidFill>
                  <a:latin typeface="Canva Sans"/>
                  <a:ea typeface="Canva Sans"/>
                  <a:cs typeface="Canva Sans"/>
                  <a:sym typeface="Canva Sans"/>
                </a:rPr>
                <a:t> Khatik Uttam</a:t>
              </a:r>
            </a:p>
            <a:p>
              <a:pPr algn="l" marL="743515" indent="-371758" lvl="1">
                <a:lnSpc>
                  <a:spcPts val="4821"/>
                </a:lnSpc>
                <a:buAutoNum type="arabicPeriod" startAt="1"/>
              </a:pPr>
              <a:r>
                <a:rPr lang="en-US" sz="3443">
                  <a:solidFill>
                    <a:srgbClr val="000000"/>
                  </a:solidFill>
                  <a:latin typeface="Canva Sans"/>
                  <a:ea typeface="Canva Sans"/>
                  <a:cs typeface="Canva Sans"/>
                  <a:sym typeface="Canva Sans"/>
                </a:rPr>
                <a:t> </a:t>
              </a:r>
              <a:r>
                <a:rPr lang="en-US" sz="3443">
                  <a:solidFill>
                    <a:srgbClr val="000000"/>
                  </a:solidFill>
                  <a:latin typeface="Canva Sans"/>
                  <a:ea typeface="Canva Sans"/>
                  <a:cs typeface="Canva Sans"/>
                  <a:sym typeface="Canva Sans"/>
                </a:rPr>
                <a:t>Saumil Jani</a:t>
              </a:r>
            </a:p>
            <a:p>
              <a:pPr algn="l" marL="743515" indent="-371758" lvl="1">
                <a:lnSpc>
                  <a:spcPts val="4821"/>
                </a:lnSpc>
                <a:buAutoNum type="arabicPeriod" startAt="1"/>
              </a:pPr>
              <a:r>
                <a:rPr lang="en-US" sz="3443">
                  <a:solidFill>
                    <a:srgbClr val="000000"/>
                  </a:solidFill>
                  <a:latin typeface="Canva Sans"/>
                  <a:ea typeface="Canva Sans"/>
                  <a:cs typeface="Canva Sans"/>
                  <a:sym typeface="Canva Sans"/>
                </a:rPr>
                <a:t> Dipak Raval</a:t>
              </a:r>
            </a:p>
            <a:p>
              <a:pPr algn="l" marL="743515" indent="-371758" lvl="1">
                <a:lnSpc>
                  <a:spcPts val="4821"/>
                </a:lnSpc>
                <a:buAutoNum type="arabicPeriod" startAt="1"/>
              </a:pPr>
              <a:r>
                <a:rPr lang="en-US" sz="3443">
                  <a:solidFill>
                    <a:srgbClr val="000000"/>
                  </a:solidFill>
                  <a:latin typeface="Canva Sans"/>
                  <a:ea typeface="Canva Sans"/>
                  <a:cs typeface="Canva Sans"/>
                  <a:sym typeface="Canva Sans"/>
                </a:rPr>
                <a:t> Sandhya </a:t>
              </a:r>
            </a:p>
            <a:p>
              <a:pPr algn="l" marL="743515" indent="-371758" lvl="1">
                <a:lnSpc>
                  <a:spcPts val="4821"/>
                </a:lnSpc>
                <a:buAutoNum type="arabicPeriod" startAt="1"/>
              </a:pPr>
              <a:r>
                <a:rPr lang="en-US" sz="3443">
                  <a:solidFill>
                    <a:srgbClr val="000000"/>
                  </a:solidFill>
                  <a:latin typeface="Canva Sans"/>
                  <a:ea typeface="Canva Sans"/>
                  <a:cs typeface="Canva Sans"/>
                  <a:sym typeface="Canva Sans"/>
                </a:rPr>
                <a:t> Sagiraju Sreeja</a:t>
              </a:r>
            </a:p>
            <a:p>
              <a:pPr algn="l" marL="743515" indent="-371758" lvl="1">
                <a:lnSpc>
                  <a:spcPts val="4821"/>
                </a:lnSpc>
                <a:buAutoNum type="arabicPeriod" startAt="1"/>
              </a:pPr>
              <a:r>
                <a:rPr lang="en-US" sz="3443">
                  <a:solidFill>
                    <a:srgbClr val="000000"/>
                  </a:solidFill>
                  <a:latin typeface="Canva Sans"/>
                  <a:ea typeface="Canva Sans"/>
                  <a:cs typeface="Canva Sans"/>
                  <a:sym typeface="Canva Sans"/>
                </a:rPr>
                <a:t> </a:t>
              </a:r>
              <a:r>
                <a:rPr lang="en-US" sz="3443">
                  <a:solidFill>
                    <a:srgbClr val="000000"/>
                  </a:solidFill>
                  <a:latin typeface="Canva Sans"/>
                  <a:ea typeface="Canva Sans"/>
                  <a:cs typeface="Canva Sans"/>
                  <a:sym typeface="Canva Sans"/>
                </a:rPr>
                <a:t>Payal Prajapati</a:t>
              </a:r>
            </a:p>
            <a:p>
              <a:pPr algn="l" marL="743515" indent="-371758" lvl="1">
                <a:lnSpc>
                  <a:spcPts val="4821"/>
                </a:lnSpc>
                <a:buAutoNum type="arabicPeriod" startAt="1"/>
              </a:pPr>
              <a:r>
                <a:rPr lang="en-US" sz="3443">
                  <a:solidFill>
                    <a:srgbClr val="000000"/>
                  </a:solidFill>
                  <a:latin typeface="Canva Sans"/>
                  <a:ea typeface="Canva Sans"/>
                  <a:cs typeface="Canva Sans"/>
                  <a:sym typeface="Canva Sans"/>
                </a:rPr>
                <a:t> </a:t>
              </a:r>
              <a:r>
                <a:rPr lang="en-US" sz="3443">
                  <a:solidFill>
                    <a:srgbClr val="000000"/>
                  </a:solidFill>
                  <a:latin typeface="Canva Sans"/>
                  <a:ea typeface="Canva Sans"/>
                  <a:cs typeface="Canva Sans"/>
                  <a:sym typeface="Canva Sans"/>
                </a:rPr>
                <a:t>Krisha Shah</a:t>
              </a:r>
            </a:p>
            <a:p>
              <a:pPr algn="l" marL="743515" indent="-371758" lvl="1">
                <a:lnSpc>
                  <a:spcPts val="4821"/>
                </a:lnSpc>
                <a:buAutoNum type="arabicPeriod" startAt="1"/>
              </a:pPr>
              <a:r>
                <a:rPr lang="en-US" sz="3443">
                  <a:solidFill>
                    <a:srgbClr val="000000"/>
                  </a:solidFill>
                  <a:latin typeface="Canva Sans"/>
                  <a:ea typeface="Canva Sans"/>
                  <a:cs typeface="Canva Sans"/>
                  <a:sym typeface="Canva Sans"/>
                </a:rPr>
                <a:t> Barad Anjali</a:t>
              </a:r>
            </a:p>
          </p:txBody>
        </p:sp>
        <p:sp>
          <p:nvSpPr>
            <p:cNvPr name="TextBox 5" id="5"/>
            <p:cNvSpPr txBox="true"/>
            <p:nvPr/>
          </p:nvSpPr>
          <p:spPr>
            <a:xfrm rot="0">
              <a:off x="8312705" y="-66675"/>
              <a:ext cx="8830697" cy="6433297"/>
            </a:xfrm>
            <a:prstGeom prst="rect">
              <a:avLst/>
            </a:prstGeom>
          </p:spPr>
          <p:txBody>
            <a:bodyPr anchor="t" rtlCol="false" tIns="0" lIns="0" bIns="0" rIns="0">
              <a:spAutoFit/>
            </a:bodyPr>
            <a:lstStyle/>
            <a:p>
              <a:pPr algn="l">
                <a:lnSpc>
                  <a:spcPts val="4821"/>
                </a:lnSpc>
              </a:pPr>
              <a:r>
                <a:rPr lang="en-US" sz="3443">
                  <a:solidFill>
                    <a:srgbClr val="000000"/>
                  </a:solidFill>
                  <a:latin typeface="Canva Sans"/>
                  <a:ea typeface="Canva Sans"/>
                  <a:cs typeface="Canva Sans"/>
                  <a:sym typeface="Canva Sans"/>
                </a:rPr>
                <a:t>9</a:t>
              </a:r>
              <a:r>
                <a:rPr lang="en-US" sz="3443">
                  <a:solidFill>
                    <a:srgbClr val="000000"/>
                  </a:solidFill>
                  <a:latin typeface="Canva Sans"/>
                  <a:ea typeface="Canva Sans"/>
                  <a:cs typeface="Canva Sans"/>
                  <a:sym typeface="Canva Sans"/>
                </a:rPr>
                <a:t>.  </a:t>
              </a:r>
              <a:r>
                <a:rPr lang="en-US" sz="3443">
                  <a:solidFill>
                    <a:srgbClr val="000000"/>
                  </a:solidFill>
                  <a:latin typeface="Canva Sans"/>
                  <a:ea typeface="Canva Sans"/>
                  <a:cs typeface="Canva Sans"/>
                  <a:sym typeface="Canva Sans"/>
                </a:rPr>
                <a:t>Rutika Patil</a:t>
              </a:r>
            </a:p>
            <a:p>
              <a:pPr algn="l">
                <a:lnSpc>
                  <a:spcPts val="4821"/>
                </a:lnSpc>
              </a:pPr>
              <a:r>
                <a:rPr lang="en-US" sz="3443">
                  <a:solidFill>
                    <a:srgbClr val="000000"/>
                  </a:solidFill>
                  <a:latin typeface="Canva Sans"/>
                  <a:ea typeface="Canva Sans"/>
                  <a:cs typeface="Canva Sans"/>
                  <a:sym typeface="Canva Sans"/>
                </a:rPr>
                <a:t>10. </a:t>
              </a:r>
              <a:r>
                <a:rPr lang="en-US" sz="3443">
                  <a:solidFill>
                    <a:srgbClr val="000000"/>
                  </a:solidFill>
                  <a:latin typeface="Canva Sans"/>
                  <a:ea typeface="Canva Sans"/>
                  <a:cs typeface="Canva Sans"/>
                  <a:sym typeface="Canva Sans"/>
                </a:rPr>
                <a:t>Aryan Prasad</a:t>
              </a:r>
            </a:p>
            <a:p>
              <a:pPr algn="l">
                <a:lnSpc>
                  <a:spcPts val="4821"/>
                </a:lnSpc>
              </a:pPr>
              <a:r>
                <a:rPr lang="en-US" sz="3443">
                  <a:solidFill>
                    <a:srgbClr val="000000"/>
                  </a:solidFill>
                  <a:latin typeface="Canva Sans"/>
                  <a:ea typeface="Canva Sans"/>
                  <a:cs typeface="Canva Sans"/>
                  <a:sym typeface="Canva Sans"/>
                </a:rPr>
                <a:t>11.  </a:t>
              </a:r>
              <a:r>
                <a:rPr lang="en-US" sz="3443">
                  <a:solidFill>
                    <a:srgbClr val="000000"/>
                  </a:solidFill>
                  <a:latin typeface="Canva Sans"/>
                  <a:ea typeface="Canva Sans"/>
                  <a:cs typeface="Canva Sans"/>
                  <a:sym typeface="Canva Sans"/>
                </a:rPr>
                <a:t>Rudra Buch</a:t>
              </a:r>
            </a:p>
            <a:p>
              <a:pPr algn="l">
                <a:lnSpc>
                  <a:spcPts val="4821"/>
                </a:lnSpc>
              </a:pPr>
              <a:r>
                <a:rPr lang="en-US" sz="3443">
                  <a:solidFill>
                    <a:srgbClr val="000000"/>
                  </a:solidFill>
                  <a:latin typeface="Canva Sans"/>
                  <a:ea typeface="Canva Sans"/>
                  <a:cs typeface="Canva Sans"/>
                  <a:sym typeface="Canva Sans"/>
                </a:rPr>
                <a:t>12.  </a:t>
              </a:r>
              <a:r>
                <a:rPr lang="en-US" sz="3443">
                  <a:solidFill>
                    <a:srgbClr val="000000"/>
                  </a:solidFill>
                  <a:latin typeface="Canva Sans"/>
                  <a:ea typeface="Canva Sans"/>
                  <a:cs typeface="Canva Sans"/>
                  <a:sym typeface="Canva Sans"/>
                </a:rPr>
                <a:t>Mudaliar Krishnan</a:t>
              </a:r>
            </a:p>
            <a:p>
              <a:pPr algn="l">
                <a:lnSpc>
                  <a:spcPts val="4821"/>
                </a:lnSpc>
              </a:pPr>
              <a:r>
                <a:rPr lang="en-US" sz="3443">
                  <a:solidFill>
                    <a:srgbClr val="000000"/>
                  </a:solidFill>
                  <a:latin typeface="Canva Sans"/>
                  <a:ea typeface="Canva Sans"/>
                  <a:cs typeface="Canva Sans"/>
                  <a:sym typeface="Canva Sans"/>
                </a:rPr>
                <a:t>13.  Dev Manghani</a:t>
              </a:r>
            </a:p>
            <a:p>
              <a:pPr algn="l">
                <a:lnSpc>
                  <a:spcPts val="4821"/>
                </a:lnSpc>
              </a:pPr>
              <a:r>
                <a:rPr lang="en-US" sz="3443">
                  <a:solidFill>
                    <a:srgbClr val="000000"/>
                  </a:solidFill>
                  <a:latin typeface="Canva Sans"/>
                  <a:ea typeface="Canva Sans"/>
                  <a:cs typeface="Canva Sans"/>
                  <a:sym typeface="Canva Sans"/>
                </a:rPr>
                <a:t>14. </a:t>
              </a:r>
              <a:r>
                <a:rPr lang="en-US" sz="3443">
                  <a:solidFill>
                    <a:srgbClr val="000000"/>
                  </a:solidFill>
                  <a:latin typeface="Canva Sans"/>
                  <a:ea typeface="Canva Sans"/>
                  <a:cs typeface="Canva Sans"/>
                  <a:sym typeface="Canva Sans"/>
                </a:rPr>
                <a:t>Jenil Sanchaniya </a:t>
              </a:r>
            </a:p>
            <a:p>
              <a:pPr algn="l">
                <a:lnSpc>
                  <a:spcPts val="4821"/>
                </a:lnSpc>
              </a:pPr>
              <a:r>
                <a:rPr lang="en-US" sz="3443">
                  <a:solidFill>
                    <a:srgbClr val="000000"/>
                  </a:solidFill>
                  <a:latin typeface="Canva Sans"/>
                  <a:ea typeface="Canva Sans"/>
                  <a:cs typeface="Canva Sans"/>
                  <a:sym typeface="Canva Sans"/>
                </a:rPr>
                <a:t>15. </a:t>
              </a:r>
              <a:r>
                <a:rPr lang="en-US" sz="3443">
                  <a:solidFill>
                    <a:srgbClr val="000000"/>
                  </a:solidFill>
                  <a:latin typeface="Canva Sans"/>
                  <a:ea typeface="Canva Sans"/>
                  <a:cs typeface="Canva Sans"/>
                  <a:sym typeface="Canva Sans"/>
                </a:rPr>
                <a:t>Malav Mori</a:t>
              </a:r>
            </a:p>
            <a:p>
              <a:pPr algn="l">
                <a:lnSpc>
                  <a:spcPts val="4821"/>
                </a:lnSpc>
              </a:pPr>
              <a:r>
                <a:rPr lang="en-US" sz="3443">
                  <a:solidFill>
                    <a:srgbClr val="000000"/>
                  </a:solidFill>
                  <a:latin typeface="Canva Sans"/>
                  <a:ea typeface="Canva Sans"/>
                  <a:cs typeface="Canva Sans"/>
                  <a:sym typeface="Canva Sans"/>
                </a:rPr>
                <a:t>16. </a:t>
              </a:r>
              <a:r>
                <a:rPr lang="en-US" sz="3443">
                  <a:solidFill>
                    <a:srgbClr val="000000"/>
                  </a:solidFill>
                  <a:latin typeface="Canva Sans"/>
                  <a:ea typeface="Canva Sans"/>
                  <a:cs typeface="Canva Sans"/>
                  <a:sym typeface="Canva Sans"/>
                </a:rPr>
                <a:t>Raj Singh</a:t>
              </a:r>
            </a:p>
          </p:txBody>
        </p:sp>
      </p:grpSp>
      <p:sp>
        <p:nvSpPr>
          <p:cNvPr name="Freeform 6" id="6"/>
          <p:cNvSpPr/>
          <p:nvPr/>
        </p:nvSpPr>
        <p:spPr>
          <a:xfrm flipH="false" flipV="false" rot="0">
            <a:off x="0" y="563187"/>
            <a:ext cx="12917446" cy="1644039"/>
          </a:xfrm>
          <a:custGeom>
            <a:avLst/>
            <a:gdLst/>
            <a:ahLst/>
            <a:cxnLst/>
            <a:rect r="r" b="b" t="t" l="l"/>
            <a:pathLst>
              <a:path h="1644039" w="12917446">
                <a:moveTo>
                  <a:pt x="0" y="0"/>
                </a:moveTo>
                <a:lnTo>
                  <a:pt x="12917446" y="0"/>
                </a:lnTo>
                <a:lnTo>
                  <a:pt x="12917446" y="1644039"/>
                </a:lnTo>
                <a:lnTo>
                  <a:pt x="0" y="16440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064837" y="726618"/>
            <a:ext cx="14517479" cy="1368417"/>
          </a:xfrm>
          <a:prstGeom prst="rect">
            <a:avLst/>
          </a:prstGeom>
        </p:spPr>
        <p:txBody>
          <a:bodyPr anchor="t" rtlCol="false" tIns="0" lIns="0" bIns="0" rIns="0">
            <a:spAutoFit/>
          </a:bodyPr>
          <a:lstStyle/>
          <a:p>
            <a:pPr algn="ctr">
              <a:lnSpc>
                <a:spcPts val="11200"/>
              </a:lnSpc>
            </a:pPr>
            <a:r>
              <a:rPr lang="en-US" sz="8000" b="true">
                <a:solidFill>
                  <a:srgbClr val="000000"/>
                </a:solidFill>
                <a:latin typeface="Canva Sans Bold"/>
                <a:ea typeface="Canva Sans Bold"/>
                <a:cs typeface="Canva Sans Bold"/>
                <a:sym typeface="Canva Sans Bold"/>
              </a:rPr>
              <a:t>Presented By -</a:t>
            </a:r>
          </a:p>
        </p:txBody>
      </p:sp>
      <p:sp>
        <p:nvSpPr>
          <p:cNvPr name="TextBox 8" id="8"/>
          <p:cNvSpPr txBox="true"/>
          <p:nvPr/>
        </p:nvSpPr>
        <p:spPr>
          <a:xfrm rot="0">
            <a:off x="12917446" y="8551803"/>
            <a:ext cx="5029826" cy="1184968"/>
          </a:xfrm>
          <a:prstGeom prst="rect">
            <a:avLst/>
          </a:prstGeom>
        </p:spPr>
        <p:txBody>
          <a:bodyPr anchor="t" rtlCol="false" tIns="0" lIns="0" bIns="0" rIns="0">
            <a:spAutoFit/>
          </a:bodyPr>
          <a:lstStyle/>
          <a:p>
            <a:pPr algn="just">
              <a:lnSpc>
                <a:spcPts val="4704"/>
              </a:lnSpc>
            </a:pPr>
            <a:r>
              <a:rPr lang="en-US" sz="3360" b="true">
                <a:solidFill>
                  <a:srgbClr val="000000"/>
                </a:solidFill>
                <a:latin typeface="Canva Sans Bold"/>
                <a:ea typeface="Canva Sans Bold"/>
                <a:cs typeface="Canva Sans Bold"/>
                <a:sym typeface="Canva Sans Bold"/>
              </a:rPr>
              <a:t>Guided by:</a:t>
            </a:r>
          </a:p>
          <a:p>
            <a:pPr algn="just">
              <a:lnSpc>
                <a:spcPts val="4704"/>
              </a:lnSpc>
            </a:pPr>
            <a:r>
              <a:rPr lang="en-US" sz="3360" b="true">
                <a:solidFill>
                  <a:srgbClr val="000000"/>
                </a:solidFill>
                <a:latin typeface="Canva Sans Bold"/>
                <a:ea typeface="Canva Sans Bold"/>
                <a:cs typeface="Canva Sans Bold"/>
                <a:sym typeface="Canva Sans Bold"/>
              </a:rPr>
              <a:t>Asst. Prof.  A.N.Mishra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0" y="513385"/>
            <a:ext cx="10365803" cy="1319284"/>
          </a:xfrm>
          <a:custGeom>
            <a:avLst/>
            <a:gdLst/>
            <a:ahLst/>
            <a:cxnLst/>
            <a:rect r="r" b="b" t="t" l="l"/>
            <a:pathLst>
              <a:path h="1319284" w="10365803">
                <a:moveTo>
                  <a:pt x="0" y="0"/>
                </a:moveTo>
                <a:lnTo>
                  <a:pt x="10365803" y="0"/>
                </a:lnTo>
                <a:lnTo>
                  <a:pt x="10365803" y="1319284"/>
                </a:lnTo>
                <a:lnTo>
                  <a:pt x="0" y="1319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descr="Digital Network Technology Elements"/>
          <p:cNvSpPr/>
          <p:nvPr/>
        </p:nvSpPr>
        <p:spPr>
          <a:xfrm flipH="false" flipV="false" rot="0">
            <a:off x="7740184" y="-784703"/>
            <a:ext cx="11071703" cy="11071703"/>
          </a:xfrm>
          <a:custGeom>
            <a:avLst/>
            <a:gdLst/>
            <a:ahLst/>
            <a:cxnLst/>
            <a:rect r="r" b="b" t="t" l="l"/>
            <a:pathLst>
              <a:path h="11071703" w="11071703">
                <a:moveTo>
                  <a:pt x="0" y="0"/>
                </a:moveTo>
                <a:lnTo>
                  <a:pt x="11071704" y="0"/>
                </a:lnTo>
                <a:lnTo>
                  <a:pt x="11071704" y="11071703"/>
                </a:lnTo>
                <a:lnTo>
                  <a:pt x="0" y="11071703"/>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681854"/>
            <a:ext cx="1036580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Column Name And Type</a:t>
            </a:r>
          </a:p>
        </p:txBody>
      </p:sp>
      <p:sp>
        <p:nvSpPr>
          <p:cNvPr name="TextBox 5" id="5"/>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grpSp>
        <p:nvGrpSpPr>
          <p:cNvPr name="Group 6" id="6"/>
          <p:cNvGrpSpPr/>
          <p:nvPr/>
        </p:nvGrpSpPr>
        <p:grpSpPr>
          <a:xfrm rot="0">
            <a:off x="240151" y="3862677"/>
            <a:ext cx="17807698" cy="3444892"/>
            <a:chOff x="0" y="0"/>
            <a:chExt cx="23743597" cy="4593190"/>
          </a:xfrm>
        </p:grpSpPr>
        <p:sp>
          <p:nvSpPr>
            <p:cNvPr name="Freeform 7" id="7"/>
            <p:cNvSpPr/>
            <p:nvPr/>
          </p:nvSpPr>
          <p:spPr>
            <a:xfrm flipH="false" flipV="false" rot="0">
              <a:off x="0" y="0"/>
              <a:ext cx="13674841" cy="4593190"/>
            </a:xfrm>
            <a:custGeom>
              <a:avLst/>
              <a:gdLst/>
              <a:ahLst/>
              <a:cxnLst/>
              <a:rect r="r" b="b" t="t" l="l"/>
              <a:pathLst>
                <a:path h="4593190" w="13674841">
                  <a:moveTo>
                    <a:pt x="0" y="0"/>
                  </a:moveTo>
                  <a:lnTo>
                    <a:pt x="13674841" y="0"/>
                  </a:lnTo>
                  <a:lnTo>
                    <a:pt x="13674841" y="4593190"/>
                  </a:lnTo>
                  <a:lnTo>
                    <a:pt x="0" y="4593190"/>
                  </a:lnTo>
                  <a:lnTo>
                    <a:pt x="0" y="0"/>
                  </a:lnTo>
                  <a:close/>
                </a:path>
              </a:pathLst>
            </a:custGeom>
            <a:blipFill>
              <a:blip r:embed="rId6"/>
              <a:stretch>
                <a:fillRect l="-265" t="-912" r="0" b="-1699"/>
              </a:stretch>
            </a:blipFill>
          </p:spPr>
        </p:sp>
        <p:sp>
          <p:nvSpPr>
            <p:cNvPr name="Freeform 8" id="8"/>
            <p:cNvSpPr/>
            <p:nvPr/>
          </p:nvSpPr>
          <p:spPr>
            <a:xfrm flipH="false" flipV="false" rot="0">
              <a:off x="13674841" y="0"/>
              <a:ext cx="10068756" cy="4593190"/>
            </a:xfrm>
            <a:custGeom>
              <a:avLst/>
              <a:gdLst/>
              <a:ahLst/>
              <a:cxnLst/>
              <a:rect r="r" b="b" t="t" l="l"/>
              <a:pathLst>
                <a:path h="4593190" w="10068756">
                  <a:moveTo>
                    <a:pt x="0" y="0"/>
                  </a:moveTo>
                  <a:lnTo>
                    <a:pt x="10068756" y="0"/>
                  </a:lnTo>
                  <a:lnTo>
                    <a:pt x="10068756" y="4593190"/>
                  </a:lnTo>
                  <a:lnTo>
                    <a:pt x="0" y="4593190"/>
                  </a:lnTo>
                  <a:lnTo>
                    <a:pt x="0" y="0"/>
                  </a:lnTo>
                  <a:close/>
                </a:path>
              </a:pathLst>
            </a:custGeom>
            <a:blipFill>
              <a:blip r:embed="rId7"/>
              <a:stretch>
                <a:fillRect l="0" t="-1587" r="0" b="-1587"/>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8158862" y="-59531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260" y="369058"/>
            <a:ext cx="10365803" cy="1319284"/>
          </a:xfrm>
          <a:custGeom>
            <a:avLst/>
            <a:gdLst/>
            <a:ahLst/>
            <a:cxnLst/>
            <a:rect r="r" b="b" t="t" l="l"/>
            <a:pathLst>
              <a:path h="1319284" w="10365803">
                <a:moveTo>
                  <a:pt x="0" y="0"/>
                </a:moveTo>
                <a:lnTo>
                  <a:pt x="10365803" y="0"/>
                </a:lnTo>
                <a:lnTo>
                  <a:pt x="10365803" y="1319284"/>
                </a:lnTo>
                <a:lnTo>
                  <a:pt x="0" y="1319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426557" y="7688277"/>
            <a:ext cx="2242532" cy="1397090"/>
            <a:chOff x="0" y="0"/>
            <a:chExt cx="2990042" cy="1862786"/>
          </a:xfrm>
        </p:grpSpPr>
        <p:sp>
          <p:nvSpPr>
            <p:cNvPr name="Freeform 5" id="5"/>
            <p:cNvSpPr/>
            <p:nvPr/>
          </p:nvSpPr>
          <p:spPr>
            <a:xfrm flipH="false" flipV="false" rot="0">
              <a:off x="0" y="0"/>
              <a:ext cx="1407943" cy="1494921"/>
            </a:xfrm>
            <a:custGeom>
              <a:avLst/>
              <a:gdLst/>
              <a:ahLst/>
              <a:cxnLst/>
              <a:rect r="r" b="b" t="t" l="l"/>
              <a:pathLst>
                <a:path h="1494921" w="1407943">
                  <a:moveTo>
                    <a:pt x="0" y="0"/>
                  </a:moveTo>
                  <a:lnTo>
                    <a:pt x="1407943" y="0"/>
                  </a:lnTo>
                  <a:lnTo>
                    <a:pt x="1407943" y="1494921"/>
                  </a:lnTo>
                  <a:lnTo>
                    <a:pt x="0" y="14949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699" y="1620581"/>
              <a:ext cx="1402244" cy="242206"/>
            </a:xfrm>
            <a:custGeom>
              <a:avLst/>
              <a:gdLst/>
              <a:ahLst/>
              <a:cxnLst/>
              <a:rect r="r" b="b" t="t" l="l"/>
              <a:pathLst>
                <a:path h="242206" w="1402244">
                  <a:moveTo>
                    <a:pt x="0" y="0"/>
                  </a:moveTo>
                  <a:lnTo>
                    <a:pt x="1402244" y="0"/>
                  </a:lnTo>
                  <a:lnTo>
                    <a:pt x="1402244" y="242205"/>
                  </a:lnTo>
                  <a:lnTo>
                    <a:pt x="0" y="2422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0800000">
              <a:off x="1698245" y="367576"/>
              <a:ext cx="1291798" cy="1371600"/>
            </a:xfrm>
            <a:custGeom>
              <a:avLst/>
              <a:gdLst/>
              <a:ahLst/>
              <a:cxnLst/>
              <a:rect r="r" b="b" t="t" l="l"/>
              <a:pathLst>
                <a:path h="1371600" w="1291798">
                  <a:moveTo>
                    <a:pt x="0" y="0"/>
                  </a:moveTo>
                  <a:lnTo>
                    <a:pt x="1291797" y="0"/>
                  </a:lnTo>
                  <a:lnTo>
                    <a:pt x="1291797" y="1371600"/>
                  </a:lnTo>
                  <a:lnTo>
                    <a:pt x="0" y="13716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809377" y="89278"/>
              <a:ext cx="1069532" cy="190571"/>
            </a:xfrm>
            <a:custGeom>
              <a:avLst/>
              <a:gdLst/>
              <a:ahLst/>
              <a:cxnLst/>
              <a:rect r="r" b="b" t="t" l="l"/>
              <a:pathLst>
                <a:path h="190571" w="1069532">
                  <a:moveTo>
                    <a:pt x="0" y="0"/>
                  </a:moveTo>
                  <a:lnTo>
                    <a:pt x="1069532" y="0"/>
                  </a:lnTo>
                  <a:lnTo>
                    <a:pt x="1069532" y="190571"/>
                  </a:lnTo>
                  <a:lnTo>
                    <a:pt x="0" y="19057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sp>
        <p:nvSpPr>
          <p:cNvPr name="Freeform 9" id="9"/>
          <p:cNvSpPr/>
          <p:nvPr/>
        </p:nvSpPr>
        <p:spPr>
          <a:xfrm flipH="false" flipV="false" rot="0">
            <a:off x="2979334" y="6749887"/>
            <a:ext cx="4198615" cy="2335480"/>
          </a:xfrm>
          <a:custGeom>
            <a:avLst/>
            <a:gdLst/>
            <a:ahLst/>
            <a:cxnLst/>
            <a:rect r="r" b="b" t="t" l="l"/>
            <a:pathLst>
              <a:path h="2335480" w="4198615">
                <a:moveTo>
                  <a:pt x="0" y="0"/>
                </a:moveTo>
                <a:lnTo>
                  <a:pt x="4198615" y="0"/>
                </a:lnTo>
                <a:lnTo>
                  <a:pt x="4198615" y="2335480"/>
                </a:lnTo>
                <a:lnTo>
                  <a:pt x="0" y="2335480"/>
                </a:lnTo>
                <a:lnTo>
                  <a:pt x="0" y="0"/>
                </a:lnTo>
                <a:close/>
              </a:path>
            </a:pathLst>
          </a:custGeom>
          <a:blipFill>
            <a:blip r:embed="rId14"/>
            <a:stretch>
              <a:fillRect l="0" t="0" r="0" b="0"/>
            </a:stretch>
          </a:blipFill>
          <a:ln cap="sq">
            <a:noFill/>
            <a:prstDash val="solid"/>
            <a:miter/>
          </a:ln>
        </p:spPr>
      </p:sp>
      <p:sp>
        <p:nvSpPr>
          <p:cNvPr name="TextBox 10" id="10"/>
          <p:cNvSpPr txBox="true"/>
          <p:nvPr/>
        </p:nvSpPr>
        <p:spPr>
          <a:xfrm rot="0">
            <a:off x="768909" y="706062"/>
            <a:ext cx="8619466" cy="887282"/>
          </a:xfrm>
          <a:prstGeom prst="rect">
            <a:avLst/>
          </a:prstGeom>
        </p:spPr>
        <p:txBody>
          <a:bodyPr anchor="t" rtlCol="false" tIns="0" lIns="0" bIns="0" rIns="0">
            <a:spAutoFit/>
          </a:bodyPr>
          <a:lstStyle/>
          <a:p>
            <a:pPr algn="l">
              <a:lnSpc>
                <a:spcPts val="6651"/>
              </a:lnSpc>
            </a:pPr>
            <a:r>
              <a:rPr lang="en-US" sz="6787">
                <a:solidFill>
                  <a:srgbClr val="02233D"/>
                </a:solidFill>
                <a:latin typeface="League Spartan"/>
                <a:ea typeface="League Spartan"/>
                <a:cs typeface="League Spartan"/>
                <a:sym typeface="League Spartan"/>
              </a:rPr>
              <a:t>Model Evaluation</a:t>
            </a:r>
          </a:p>
        </p:txBody>
      </p:sp>
      <p:sp>
        <p:nvSpPr>
          <p:cNvPr name="TextBox 11" id="11"/>
          <p:cNvSpPr txBox="true"/>
          <p:nvPr/>
        </p:nvSpPr>
        <p:spPr>
          <a:xfrm rot="0">
            <a:off x="658234" y="2240801"/>
            <a:ext cx="9603309" cy="1800784"/>
          </a:xfrm>
          <a:prstGeom prst="rect">
            <a:avLst/>
          </a:prstGeom>
        </p:spPr>
        <p:txBody>
          <a:bodyPr anchor="t" rtlCol="false" tIns="0" lIns="0" bIns="0" rIns="0">
            <a:spAutoFit/>
          </a:bodyPr>
          <a:lstStyle/>
          <a:p>
            <a:pPr algn="l">
              <a:lnSpc>
                <a:spcPts val="3559"/>
              </a:lnSpc>
              <a:spcBef>
                <a:spcPct val="0"/>
              </a:spcBef>
            </a:pPr>
            <a:r>
              <a:rPr lang="en-US" sz="2542">
                <a:solidFill>
                  <a:srgbClr val="00204B"/>
                </a:solidFill>
                <a:latin typeface="Codec Pro"/>
                <a:ea typeface="Codec Pro"/>
                <a:cs typeface="Codec Pro"/>
                <a:sym typeface="Codec Pro"/>
              </a:rPr>
              <a:t>Model evaluation is essential in machine learning for assessing a predictive model's performance on unseen data. In our house price prediction project, we utilize various metrics to measure the model's accuracy and effectiveness.</a:t>
            </a:r>
          </a:p>
        </p:txBody>
      </p:sp>
      <p:sp>
        <p:nvSpPr>
          <p:cNvPr name="TextBox 12" id="12"/>
          <p:cNvSpPr txBox="true"/>
          <p:nvPr/>
        </p:nvSpPr>
        <p:spPr>
          <a:xfrm rot="0">
            <a:off x="658234" y="4336094"/>
            <a:ext cx="7500628" cy="604442"/>
          </a:xfrm>
          <a:prstGeom prst="rect">
            <a:avLst/>
          </a:prstGeom>
        </p:spPr>
        <p:txBody>
          <a:bodyPr anchor="t" rtlCol="false" tIns="0" lIns="0" bIns="0" rIns="0">
            <a:spAutoFit/>
          </a:bodyPr>
          <a:lstStyle/>
          <a:p>
            <a:pPr algn="ctr">
              <a:lnSpc>
                <a:spcPts val="5009"/>
              </a:lnSpc>
            </a:pPr>
            <a:r>
              <a:rPr lang="en-US" b="true" sz="3578">
                <a:solidFill>
                  <a:srgbClr val="000000"/>
                </a:solidFill>
                <a:latin typeface="Canva Sans Bold"/>
                <a:ea typeface="Canva Sans Bold"/>
                <a:cs typeface="Canva Sans Bold"/>
                <a:sym typeface="Canva Sans Bold"/>
              </a:rPr>
              <a:t>1.Key Model Evaluation Metrics</a:t>
            </a:r>
          </a:p>
        </p:txBody>
      </p:sp>
      <p:sp>
        <p:nvSpPr>
          <p:cNvPr name="TextBox 13" id="13"/>
          <p:cNvSpPr txBox="true"/>
          <p:nvPr/>
        </p:nvSpPr>
        <p:spPr>
          <a:xfrm rot="0">
            <a:off x="658234" y="5157169"/>
            <a:ext cx="16010854" cy="3426529"/>
          </a:xfrm>
          <a:prstGeom prst="rect">
            <a:avLst/>
          </a:prstGeom>
        </p:spPr>
        <p:txBody>
          <a:bodyPr anchor="t" rtlCol="false" tIns="0" lIns="0" bIns="0" rIns="0">
            <a:spAutoFit/>
          </a:bodyPr>
          <a:lstStyle/>
          <a:p>
            <a:pPr algn="l">
              <a:lnSpc>
                <a:spcPts val="3851"/>
              </a:lnSpc>
            </a:pPr>
            <a:r>
              <a:rPr lang="en-US" b="true" sz="2751" strike="noStrike" u="none">
                <a:solidFill>
                  <a:srgbClr val="00204B"/>
                </a:solidFill>
                <a:latin typeface="Codec Pro Bold"/>
                <a:ea typeface="Codec Pro Bold"/>
                <a:cs typeface="Codec Pro Bold"/>
                <a:sym typeface="Codec Pro Bold"/>
              </a:rPr>
              <a:t>A. Mean Absolute Error (MAE)</a:t>
            </a:r>
          </a:p>
          <a:p>
            <a:pPr algn="l" marL="594032" indent="-297016" lvl="1">
              <a:lnSpc>
                <a:spcPts val="3851"/>
              </a:lnSpc>
              <a:buFont typeface="Arial"/>
              <a:buChar char="•"/>
            </a:pPr>
            <a:r>
              <a:rPr lang="en-US" sz="2751" strike="noStrike" u="none">
                <a:solidFill>
                  <a:srgbClr val="00204B"/>
                </a:solidFill>
                <a:latin typeface="Codec Pro"/>
                <a:ea typeface="Codec Pro"/>
                <a:cs typeface="Codec Pro"/>
                <a:sym typeface="Codec Pro"/>
              </a:rPr>
              <a:t>Measures the average absolute difference between predicted and actual values.</a:t>
            </a:r>
          </a:p>
          <a:p>
            <a:pPr algn="l" marL="594032" indent="-297016" lvl="1">
              <a:lnSpc>
                <a:spcPts val="3851"/>
              </a:lnSpc>
              <a:buFont typeface="Arial"/>
              <a:buChar char="•"/>
            </a:pPr>
            <a:r>
              <a:rPr lang="en-US" sz="2751" strike="noStrike" u="none">
                <a:solidFill>
                  <a:srgbClr val="00204B"/>
                </a:solidFill>
                <a:latin typeface="Codec Pro"/>
                <a:ea typeface="Codec Pro"/>
                <a:cs typeface="Codec Pro"/>
                <a:sym typeface="Codec Pro"/>
              </a:rPr>
              <a:t>Lower values indicate better model performance..</a:t>
            </a:r>
          </a:p>
          <a:p>
            <a:pPr algn="l" marL="594032" indent="-297016" lvl="1">
              <a:lnSpc>
                <a:spcPts val="3851"/>
              </a:lnSpc>
              <a:buFont typeface="Arial"/>
              <a:buChar char="•"/>
            </a:pPr>
            <a:r>
              <a:rPr lang="en-US" sz="2751" strike="noStrike" u="none">
                <a:solidFill>
                  <a:srgbClr val="00204B"/>
                </a:solidFill>
                <a:latin typeface="Codec Pro"/>
                <a:ea typeface="Codec Pro"/>
                <a:cs typeface="Codec Pro"/>
                <a:sym typeface="Codec Pro"/>
              </a:rPr>
              <a:t>Formula: </a:t>
            </a:r>
          </a:p>
          <a:p>
            <a:pPr algn="l">
              <a:lnSpc>
                <a:spcPts val="3851"/>
              </a:lnSpc>
            </a:pPr>
          </a:p>
          <a:p>
            <a:pPr algn="l" marL="0" indent="0" lvl="0">
              <a:lnSpc>
                <a:spcPts val="3851"/>
              </a:lnSpc>
              <a:spcBef>
                <a:spcPct val="0"/>
              </a:spcBef>
            </a:pPr>
          </a:p>
          <a:p>
            <a:pPr algn="l" marL="0" indent="0" lvl="0">
              <a:lnSpc>
                <a:spcPts val="3851"/>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740184" y="-784703"/>
            <a:ext cx="11071703" cy="11071703"/>
          </a:xfrm>
          <a:custGeom>
            <a:avLst/>
            <a:gdLst/>
            <a:ahLst/>
            <a:cxnLst/>
            <a:rect r="r" b="b" t="t" l="l"/>
            <a:pathLst>
              <a:path h="11071703" w="11071703">
                <a:moveTo>
                  <a:pt x="0" y="0"/>
                </a:moveTo>
                <a:lnTo>
                  <a:pt x="11071704" y="0"/>
                </a:lnTo>
                <a:lnTo>
                  <a:pt x="11071704"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04091" y="925882"/>
            <a:ext cx="16879817" cy="8320937"/>
          </a:xfrm>
          <a:prstGeom prst="rect">
            <a:avLst/>
          </a:prstGeom>
        </p:spPr>
        <p:txBody>
          <a:bodyPr anchor="t" rtlCol="false" tIns="0" lIns="0" bIns="0" rIns="0">
            <a:spAutoFit/>
          </a:bodyPr>
          <a:lstStyle/>
          <a:p>
            <a:pPr algn="l" marL="0" indent="0" lvl="0">
              <a:lnSpc>
                <a:spcPts val="4415"/>
              </a:lnSpc>
              <a:spcBef>
                <a:spcPct val="0"/>
              </a:spcBef>
            </a:pPr>
            <a:r>
              <a:rPr lang="en-US" b="true" sz="3154" strike="noStrike" u="none">
                <a:solidFill>
                  <a:srgbClr val="00204B"/>
                </a:solidFill>
                <a:latin typeface="Codec Pro Bold"/>
                <a:ea typeface="Codec Pro Bold"/>
                <a:cs typeface="Codec Pro Bold"/>
                <a:sym typeface="Codec Pro Bold"/>
              </a:rPr>
              <a:t>B. Mean Squared Error (MSE)</a:t>
            </a:r>
          </a:p>
          <a:p>
            <a:pPr algn="l" marL="680963" indent="-340481" lvl="1">
              <a:lnSpc>
                <a:spcPts val="4415"/>
              </a:lnSpc>
              <a:buFont typeface="Arial"/>
              <a:buChar char="•"/>
            </a:pPr>
            <a:r>
              <a:rPr lang="en-US" sz="3154" strike="noStrike" u="none">
                <a:solidFill>
                  <a:srgbClr val="00204B"/>
                </a:solidFill>
                <a:latin typeface="Codec Pro"/>
                <a:ea typeface="Codec Pro"/>
                <a:cs typeface="Codec Pro"/>
                <a:sym typeface="Codec Pro"/>
              </a:rPr>
              <a:t>Similar to MAE but squares the errors, giving more weight to larger errors.</a:t>
            </a:r>
          </a:p>
          <a:p>
            <a:pPr algn="l" marL="680963" indent="-340481" lvl="1">
              <a:lnSpc>
                <a:spcPts val="4415"/>
              </a:lnSpc>
              <a:buFont typeface="Arial"/>
              <a:buChar char="•"/>
            </a:pPr>
            <a:r>
              <a:rPr lang="en-US" sz="3154" strike="noStrike" u="none">
                <a:solidFill>
                  <a:srgbClr val="00204B"/>
                </a:solidFill>
                <a:latin typeface="Codec Pro"/>
                <a:ea typeface="Codec Pro"/>
                <a:cs typeface="Codec Pro"/>
                <a:sym typeface="Codec Pro"/>
              </a:rPr>
              <a:t>Helps in identifying models with large prediction errors.</a:t>
            </a:r>
          </a:p>
          <a:p>
            <a:pPr algn="l" marL="680963" indent="-340481" lvl="1">
              <a:lnSpc>
                <a:spcPts val="4415"/>
              </a:lnSpc>
              <a:buFont typeface="Arial"/>
              <a:buChar char="•"/>
            </a:pPr>
            <a:r>
              <a:rPr lang="en-US" sz="3154" strike="noStrike" u="none">
                <a:solidFill>
                  <a:srgbClr val="00204B"/>
                </a:solidFill>
                <a:latin typeface="Codec Pro"/>
                <a:ea typeface="Codec Pro"/>
                <a:cs typeface="Codec Pro"/>
                <a:sym typeface="Codec Pro"/>
              </a:rPr>
              <a:t>Formula : </a:t>
            </a:r>
          </a:p>
          <a:p>
            <a:pPr algn="l" marL="0" indent="0" lvl="0">
              <a:lnSpc>
                <a:spcPts val="4415"/>
              </a:lnSpc>
              <a:spcBef>
                <a:spcPct val="0"/>
              </a:spcBef>
            </a:pPr>
          </a:p>
          <a:p>
            <a:pPr algn="l" marL="0" indent="0" lvl="0">
              <a:lnSpc>
                <a:spcPts val="4415"/>
              </a:lnSpc>
              <a:spcBef>
                <a:spcPct val="0"/>
              </a:spcBef>
            </a:pPr>
          </a:p>
          <a:p>
            <a:pPr algn="l" marL="0" indent="0" lvl="0">
              <a:lnSpc>
                <a:spcPts val="4415"/>
              </a:lnSpc>
              <a:spcBef>
                <a:spcPct val="0"/>
              </a:spcBef>
            </a:pPr>
          </a:p>
          <a:p>
            <a:pPr algn="l" marL="0" indent="0" lvl="0">
              <a:lnSpc>
                <a:spcPts val="4415"/>
              </a:lnSpc>
              <a:spcBef>
                <a:spcPct val="0"/>
              </a:spcBef>
            </a:pPr>
          </a:p>
          <a:p>
            <a:pPr algn="l" marL="0" indent="0" lvl="0">
              <a:lnSpc>
                <a:spcPts val="4415"/>
              </a:lnSpc>
              <a:spcBef>
                <a:spcPct val="0"/>
              </a:spcBef>
            </a:pPr>
            <a:r>
              <a:rPr lang="en-US" b="true" sz="3154" strike="noStrike" u="none">
                <a:solidFill>
                  <a:srgbClr val="00204B"/>
                </a:solidFill>
                <a:latin typeface="Codec Pro Bold"/>
                <a:ea typeface="Codec Pro Bold"/>
                <a:cs typeface="Codec Pro Bold"/>
                <a:sym typeface="Codec Pro Bold"/>
              </a:rPr>
              <a:t>C. Root Mean Squared Error (RMSE)</a:t>
            </a:r>
          </a:p>
          <a:p>
            <a:pPr algn="l" marL="680963" indent="-340481" lvl="1">
              <a:lnSpc>
                <a:spcPts val="4415"/>
              </a:lnSpc>
              <a:buFont typeface="Arial"/>
              <a:buChar char="•"/>
            </a:pPr>
            <a:r>
              <a:rPr lang="en-US" sz="3154" strike="noStrike" u="none">
                <a:solidFill>
                  <a:srgbClr val="00204B"/>
                </a:solidFill>
                <a:latin typeface="Codec Pro"/>
                <a:ea typeface="Codec Pro"/>
                <a:cs typeface="Codec Pro"/>
                <a:sym typeface="Codec Pro"/>
              </a:rPr>
              <a:t>The square root of MSE, making it more interpretable in the context of the original dataset.</a:t>
            </a:r>
          </a:p>
          <a:p>
            <a:pPr algn="l" marL="680963" indent="-340481" lvl="1">
              <a:lnSpc>
                <a:spcPts val="4415"/>
              </a:lnSpc>
              <a:buFont typeface="Arial"/>
              <a:buChar char="•"/>
            </a:pPr>
            <a:r>
              <a:rPr lang="en-US" sz="3154" strike="noStrike" u="none">
                <a:solidFill>
                  <a:srgbClr val="00204B"/>
                </a:solidFill>
                <a:latin typeface="Codec Pro"/>
                <a:ea typeface="Codec Pro"/>
                <a:cs typeface="Codec Pro"/>
                <a:sym typeface="Codec Pro"/>
              </a:rPr>
              <a:t>Lower RMSE values indicate better accuracy.</a:t>
            </a:r>
          </a:p>
          <a:p>
            <a:pPr algn="l" marL="680963" indent="-340481" lvl="1">
              <a:lnSpc>
                <a:spcPts val="4415"/>
              </a:lnSpc>
              <a:buFont typeface="Arial"/>
              <a:buChar char="•"/>
            </a:pPr>
            <a:r>
              <a:rPr lang="en-US" sz="3154" strike="noStrike" u="none">
                <a:solidFill>
                  <a:srgbClr val="00204B"/>
                </a:solidFill>
                <a:latin typeface="Codec Pro"/>
                <a:ea typeface="Codec Pro"/>
                <a:cs typeface="Codec Pro"/>
                <a:sym typeface="Codec Pro"/>
              </a:rPr>
              <a:t>Formula : </a:t>
            </a:r>
          </a:p>
          <a:p>
            <a:pPr algn="l" marL="0" indent="0" lvl="0">
              <a:lnSpc>
                <a:spcPts val="4415"/>
              </a:lnSpc>
              <a:spcBef>
                <a:spcPct val="0"/>
              </a:spcBef>
            </a:pPr>
          </a:p>
          <a:p>
            <a:pPr algn="l" marL="0" indent="0" lvl="0">
              <a:lnSpc>
                <a:spcPts val="4415"/>
              </a:lnSpc>
              <a:spcBef>
                <a:spcPct val="0"/>
              </a:spcBef>
            </a:pPr>
          </a:p>
        </p:txBody>
      </p:sp>
      <p:sp>
        <p:nvSpPr>
          <p:cNvPr name="Freeform 4" id="4"/>
          <p:cNvSpPr/>
          <p:nvPr/>
        </p:nvSpPr>
        <p:spPr>
          <a:xfrm flipH="false" flipV="false" rot="0">
            <a:off x="3496153" y="2651984"/>
            <a:ext cx="4465526" cy="2342481"/>
          </a:xfrm>
          <a:custGeom>
            <a:avLst/>
            <a:gdLst/>
            <a:ahLst/>
            <a:cxnLst/>
            <a:rect r="r" b="b" t="t" l="l"/>
            <a:pathLst>
              <a:path h="2342481" w="4465526">
                <a:moveTo>
                  <a:pt x="0" y="0"/>
                </a:moveTo>
                <a:lnTo>
                  <a:pt x="4465525" y="0"/>
                </a:lnTo>
                <a:lnTo>
                  <a:pt x="4465525" y="2342481"/>
                </a:lnTo>
                <a:lnTo>
                  <a:pt x="0" y="2342481"/>
                </a:lnTo>
                <a:lnTo>
                  <a:pt x="0" y="0"/>
                </a:lnTo>
                <a:close/>
              </a:path>
            </a:pathLst>
          </a:custGeom>
          <a:blipFill>
            <a:blip r:embed="rId4"/>
            <a:stretch>
              <a:fillRect l="-813" t="0" r="-813" b="-1576"/>
            </a:stretch>
          </a:blipFill>
        </p:spPr>
      </p:sp>
      <p:sp>
        <p:nvSpPr>
          <p:cNvPr name="Freeform 5" id="5"/>
          <p:cNvSpPr/>
          <p:nvPr/>
        </p:nvSpPr>
        <p:spPr>
          <a:xfrm flipH="false" flipV="false" rot="0">
            <a:off x="3496153" y="7540851"/>
            <a:ext cx="2677895" cy="1221975"/>
          </a:xfrm>
          <a:custGeom>
            <a:avLst/>
            <a:gdLst/>
            <a:ahLst/>
            <a:cxnLst/>
            <a:rect r="r" b="b" t="t" l="l"/>
            <a:pathLst>
              <a:path h="1221975" w="2677895">
                <a:moveTo>
                  <a:pt x="0" y="0"/>
                </a:moveTo>
                <a:lnTo>
                  <a:pt x="2677895" y="0"/>
                </a:lnTo>
                <a:lnTo>
                  <a:pt x="2677895" y="1221975"/>
                </a:lnTo>
                <a:lnTo>
                  <a:pt x="0" y="1221975"/>
                </a:lnTo>
                <a:lnTo>
                  <a:pt x="0" y="0"/>
                </a:lnTo>
                <a:close/>
              </a:path>
            </a:pathLst>
          </a:custGeom>
          <a:blipFill>
            <a:blip r:embed="rId5"/>
            <a:stretch>
              <a:fillRect l="-25058" t="-49624" r="-124292" b="-30379"/>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740184" y="-784703"/>
            <a:ext cx="11071703" cy="11071703"/>
          </a:xfrm>
          <a:custGeom>
            <a:avLst/>
            <a:gdLst/>
            <a:ahLst/>
            <a:cxnLst/>
            <a:rect r="r" b="b" t="t" l="l"/>
            <a:pathLst>
              <a:path h="11071703" w="11071703">
                <a:moveTo>
                  <a:pt x="0" y="0"/>
                </a:moveTo>
                <a:lnTo>
                  <a:pt x="11071704" y="0"/>
                </a:lnTo>
                <a:lnTo>
                  <a:pt x="11071704"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05098" y="3438838"/>
            <a:ext cx="3280639" cy="1993444"/>
          </a:xfrm>
          <a:custGeom>
            <a:avLst/>
            <a:gdLst/>
            <a:ahLst/>
            <a:cxnLst/>
            <a:rect r="r" b="b" t="t" l="l"/>
            <a:pathLst>
              <a:path h="1993444" w="3280639">
                <a:moveTo>
                  <a:pt x="0" y="0"/>
                </a:moveTo>
                <a:lnTo>
                  <a:pt x="3280639" y="0"/>
                </a:lnTo>
                <a:lnTo>
                  <a:pt x="3280639" y="1993443"/>
                </a:lnTo>
                <a:lnTo>
                  <a:pt x="0" y="1993443"/>
                </a:lnTo>
                <a:lnTo>
                  <a:pt x="0" y="0"/>
                </a:lnTo>
                <a:close/>
              </a:path>
            </a:pathLst>
          </a:custGeom>
          <a:blipFill>
            <a:blip r:embed="rId4"/>
            <a:stretch>
              <a:fillRect l="0" t="0" r="0" b="0"/>
            </a:stretch>
          </a:blipFill>
        </p:spPr>
      </p:sp>
      <p:sp>
        <p:nvSpPr>
          <p:cNvPr name="Freeform 4" id="4"/>
          <p:cNvSpPr/>
          <p:nvPr/>
        </p:nvSpPr>
        <p:spPr>
          <a:xfrm flipH="false" flipV="false" rot="0">
            <a:off x="7740184" y="5143500"/>
            <a:ext cx="9858271" cy="4437711"/>
          </a:xfrm>
          <a:custGeom>
            <a:avLst/>
            <a:gdLst/>
            <a:ahLst/>
            <a:cxnLst/>
            <a:rect r="r" b="b" t="t" l="l"/>
            <a:pathLst>
              <a:path h="4437711" w="9858271">
                <a:moveTo>
                  <a:pt x="0" y="0"/>
                </a:moveTo>
                <a:lnTo>
                  <a:pt x="9858271" y="0"/>
                </a:lnTo>
                <a:lnTo>
                  <a:pt x="9858271" y="4437711"/>
                </a:lnTo>
                <a:lnTo>
                  <a:pt x="0" y="4437711"/>
                </a:lnTo>
                <a:lnTo>
                  <a:pt x="0" y="0"/>
                </a:lnTo>
                <a:close/>
              </a:path>
            </a:pathLst>
          </a:custGeom>
          <a:blipFill>
            <a:blip r:embed="rId5"/>
            <a:stretch>
              <a:fillRect l="0" t="0" r="0" b="0"/>
            </a:stretch>
          </a:blipFill>
        </p:spPr>
      </p:sp>
      <p:sp>
        <p:nvSpPr>
          <p:cNvPr name="TextBox 5" id="5"/>
          <p:cNvSpPr txBox="true"/>
          <p:nvPr/>
        </p:nvSpPr>
        <p:spPr>
          <a:xfrm rot="0">
            <a:off x="1028700" y="1086673"/>
            <a:ext cx="16416515" cy="3348887"/>
          </a:xfrm>
          <a:prstGeom prst="rect">
            <a:avLst/>
          </a:prstGeom>
        </p:spPr>
        <p:txBody>
          <a:bodyPr anchor="t" rtlCol="false" tIns="0" lIns="0" bIns="0" rIns="0">
            <a:spAutoFit/>
          </a:bodyPr>
          <a:lstStyle/>
          <a:p>
            <a:pPr algn="l">
              <a:lnSpc>
                <a:spcPts val="4415"/>
              </a:lnSpc>
            </a:pPr>
            <a:r>
              <a:rPr lang="en-US" b="true" sz="3154" strike="noStrike" u="none">
                <a:solidFill>
                  <a:srgbClr val="00204B"/>
                </a:solidFill>
                <a:latin typeface="Codec Pro Bold"/>
                <a:ea typeface="Codec Pro Bold"/>
                <a:cs typeface="Codec Pro Bold"/>
                <a:sym typeface="Codec Pro Bold"/>
              </a:rPr>
              <a:t>D. R-Squared (R²) Score</a:t>
            </a:r>
          </a:p>
          <a:p>
            <a:pPr algn="l" marL="680963" indent="-340481" lvl="1">
              <a:lnSpc>
                <a:spcPts val="4415"/>
              </a:lnSpc>
              <a:buFont typeface="Arial"/>
              <a:buChar char="•"/>
            </a:pPr>
            <a:r>
              <a:rPr lang="en-US" sz="3154" strike="noStrike" u="none">
                <a:solidFill>
                  <a:srgbClr val="00204B"/>
                </a:solidFill>
                <a:latin typeface="Codec Pro"/>
                <a:ea typeface="Codec Pro"/>
                <a:cs typeface="Codec Pro"/>
                <a:sym typeface="Codec Pro"/>
              </a:rPr>
              <a:t>Represents the proportion of variance in the dependent variable that is predictable from the independent variables.​</a:t>
            </a:r>
          </a:p>
          <a:p>
            <a:pPr algn="l" marL="680963" indent="-340481" lvl="1">
              <a:lnSpc>
                <a:spcPts val="4415"/>
              </a:lnSpc>
              <a:buFont typeface="Arial"/>
              <a:buChar char="•"/>
            </a:pPr>
            <a:r>
              <a:rPr lang="en-US" sz="3154" strike="noStrike" u="none">
                <a:solidFill>
                  <a:srgbClr val="00204B"/>
                </a:solidFill>
                <a:latin typeface="Codec Pro"/>
                <a:ea typeface="Codec Pro"/>
                <a:cs typeface="Codec Pro"/>
                <a:sym typeface="Codec Pro"/>
              </a:rPr>
              <a:t>Values range from 0 to 1, where 1 indicates perfect predictions.</a:t>
            </a:r>
          </a:p>
          <a:p>
            <a:pPr algn="l" marL="680963" indent="-340481" lvl="1">
              <a:lnSpc>
                <a:spcPts val="4415"/>
              </a:lnSpc>
              <a:buFont typeface="Arial"/>
              <a:buChar char="•"/>
            </a:pPr>
            <a:r>
              <a:rPr lang="en-US" sz="3154" strike="noStrike" u="none">
                <a:solidFill>
                  <a:srgbClr val="00204B"/>
                </a:solidFill>
                <a:latin typeface="Codec Pro"/>
                <a:ea typeface="Codec Pro"/>
                <a:cs typeface="Codec Pro"/>
                <a:sym typeface="Codec Pro"/>
              </a:rPr>
              <a:t>Formula : </a:t>
            </a:r>
          </a:p>
          <a:p>
            <a:pPr algn="l">
              <a:lnSpc>
                <a:spcPts val="4415"/>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740184" y="-784703"/>
            <a:ext cx="11071703" cy="11071703"/>
          </a:xfrm>
          <a:custGeom>
            <a:avLst/>
            <a:gdLst/>
            <a:ahLst/>
            <a:cxnLst/>
            <a:rect r="r" b="b" t="t" l="l"/>
            <a:pathLst>
              <a:path h="11071703" w="11071703">
                <a:moveTo>
                  <a:pt x="0" y="0"/>
                </a:moveTo>
                <a:lnTo>
                  <a:pt x="11071704" y="0"/>
                </a:lnTo>
                <a:lnTo>
                  <a:pt x="11071704"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66815" y="1033298"/>
            <a:ext cx="16954370" cy="8220404"/>
            <a:chOff x="0" y="0"/>
            <a:chExt cx="22605827" cy="10960539"/>
          </a:xfrm>
        </p:grpSpPr>
        <p:sp>
          <p:nvSpPr>
            <p:cNvPr name="TextBox 4" id="4"/>
            <p:cNvSpPr txBox="true"/>
            <p:nvPr/>
          </p:nvSpPr>
          <p:spPr>
            <a:xfrm rot="0">
              <a:off x="590650" y="1131264"/>
              <a:ext cx="22015177" cy="6516425"/>
            </a:xfrm>
            <a:prstGeom prst="rect">
              <a:avLst/>
            </a:prstGeom>
          </p:spPr>
          <p:txBody>
            <a:bodyPr anchor="t" rtlCol="false" tIns="0" lIns="0" bIns="0" rIns="0">
              <a:spAutoFit/>
            </a:bodyPr>
            <a:lstStyle/>
            <a:p>
              <a:pPr algn="l" marL="0" indent="0" lvl="0">
                <a:lnSpc>
                  <a:spcPts val="4276"/>
                </a:lnSpc>
                <a:spcBef>
                  <a:spcPct val="0"/>
                </a:spcBef>
              </a:pPr>
              <a:r>
                <a:rPr lang="en-US" b="true" sz="3054" strike="noStrike" u="none">
                  <a:solidFill>
                    <a:srgbClr val="00204B"/>
                  </a:solidFill>
                  <a:latin typeface="Codec Pro Bold"/>
                  <a:ea typeface="Codec Pro Bold"/>
                  <a:cs typeface="Codec Pro Bold"/>
                  <a:sym typeface="Codec Pro Bold"/>
                </a:rPr>
                <a:t>A. Train-Test Split</a:t>
              </a:r>
            </a:p>
            <a:p>
              <a:pPr algn="l" marL="659495" indent="-329747" lvl="1">
                <a:lnSpc>
                  <a:spcPts val="4276"/>
                </a:lnSpc>
                <a:buFont typeface="Arial"/>
                <a:buChar char="•"/>
              </a:pPr>
              <a:r>
                <a:rPr lang="en-US" sz="3054" strike="noStrike" u="none">
                  <a:solidFill>
                    <a:srgbClr val="00204B"/>
                  </a:solidFill>
                  <a:latin typeface="Codec Pro"/>
                  <a:ea typeface="Codec Pro"/>
                  <a:cs typeface="Codec Pro"/>
                  <a:sym typeface="Codec Pro"/>
                </a:rPr>
                <a:t>The dataset is divided into training (80%) and testing (20%) sets.</a:t>
              </a:r>
            </a:p>
            <a:p>
              <a:pPr algn="l" marL="659495" indent="-329747" lvl="1">
                <a:lnSpc>
                  <a:spcPts val="4276"/>
                </a:lnSpc>
                <a:buFont typeface="Arial"/>
                <a:buChar char="•"/>
              </a:pPr>
              <a:r>
                <a:rPr lang="en-US" sz="3054" strike="noStrike" u="none">
                  <a:solidFill>
                    <a:srgbClr val="00204B"/>
                  </a:solidFill>
                  <a:latin typeface="Codec Pro"/>
                  <a:ea typeface="Codec Pro"/>
                  <a:cs typeface="Codec Pro"/>
                  <a:sym typeface="Codec Pro"/>
                </a:rPr>
                <a:t>The model is trained on the training data and evaluated on the test data.</a:t>
              </a:r>
            </a:p>
            <a:p>
              <a:pPr algn="l" marL="0" indent="0" lvl="0">
                <a:lnSpc>
                  <a:spcPts val="4276"/>
                </a:lnSpc>
                <a:spcBef>
                  <a:spcPct val="0"/>
                </a:spcBef>
              </a:pPr>
              <a:r>
                <a:rPr lang="en-US" b="true" sz="3054" strike="noStrike" u="none">
                  <a:solidFill>
                    <a:srgbClr val="00204B"/>
                  </a:solidFill>
                  <a:latin typeface="Codec Pro Bold"/>
                  <a:ea typeface="Codec Pro Bold"/>
                  <a:cs typeface="Codec Pro Bold"/>
                  <a:sym typeface="Codec Pro Bold"/>
                </a:rPr>
                <a:t>B. Cross-Validation (K-Fold)</a:t>
              </a:r>
            </a:p>
            <a:p>
              <a:pPr algn="l" marL="659495" indent="-329747" lvl="1">
                <a:lnSpc>
                  <a:spcPts val="4276"/>
                </a:lnSpc>
                <a:buFont typeface="Arial"/>
                <a:buChar char="•"/>
              </a:pPr>
              <a:r>
                <a:rPr lang="en-US" sz="3054" strike="noStrike" u="none">
                  <a:solidFill>
                    <a:srgbClr val="00204B"/>
                  </a:solidFill>
                  <a:latin typeface="Codec Pro"/>
                  <a:ea typeface="Codec Pro"/>
                  <a:cs typeface="Codec Pro"/>
                  <a:sym typeface="Codec Pro"/>
                </a:rPr>
                <a:t>The dataset is split into K subsets, and the model is trained on K-1 subsets while testing on the remaining one.</a:t>
              </a:r>
            </a:p>
            <a:p>
              <a:pPr algn="l" marL="659495" indent="-329747" lvl="1">
                <a:lnSpc>
                  <a:spcPts val="4276"/>
                </a:lnSpc>
                <a:buFont typeface="Arial"/>
                <a:buChar char="•"/>
              </a:pPr>
              <a:r>
                <a:rPr lang="en-US" sz="3054" strike="noStrike" u="none">
                  <a:solidFill>
                    <a:srgbClr val="00204B"/>
                  </a:solidFill>
                  <a:latin typeface="Codec Pro"/>
                  <a:ea typeface="Codec Pro"/>
                  <a:cs typeface="Codec Pro"/>
                  <a:sym typeface="Codec Pro"/>
                </a:rPr>
                <a:t>Reduces bias and improves model generalization.</a:t>
              </a:r>
            </a:p>
            <a:p>
              <a:pPr algn="l" marL="0" indent="0" lvl="0">
                <a:lnSpc>
                  <a:spcPts val="4276"/>
                </a:lnSpc>
                <a:spcBef>
                  <a:spcPct val="0"/>
                </a:spcBef>
              </a:pPr>
            </a:p>
            <a:p>
              <a:pPr algn="l" marL="0" indent="0" lvl="0">
                <a:lnSpc>
                  <a:spcPts val="4276"/>
                </a:lnSpc>
                <a:spcBef>
                  <a:spcPct val="0"/>
                </a:spcBef>
              </a:pPr>
            </a:p>
          </p:txBody>
        </p:sp>
        <p:sp>
          <p:nvSpPr>
            <p:cNvPr name="TextBox 5" id="5"/>
            <p:cNvSpPr txBox="true"/>
            <p:nvPr/>
          </p:nvSpPr>
          <p:spPr>
            <a:xfrm rot="0">
              <a:off x="0" y="-66675"/>
              <a:ext cx="9261634" cy="783697"/>
            </a:xfrm>
            <a:prstGeom prst="rect">
              <a:avLst/>
            </a:prstGeom>
          </p:spPr>
          <p:txBody>
            <a:bodyPr anchor="t" rtlCol="false" tIns="0" lIns="0" bIns="0" rIns="0">
              <a:spAutoFit/>
            </a:bodyPr>
            <a:lstStyle/>
            <a:p>
              <a:pPr algn="ctr">
                <a:lnSpc>
                  <a:spcPts val="5009"/>
                </a:lnSpc>
              </a:pPr>
              <a:r>
                <a:rPr lang="en-US" b="true" sz="3578">
                  <a:solidFill>
                    <a:srgbClr val="000000"/>
                  </a:solidFill>
                  <a:latin typeface="Canva Sans Bold"/>
                  <a:ea typeface="Canva Sans Bold"/>
                  <a:cs typeface="Canva Sans Bold"/>
                  <a:sym typeface="Canva Sans Bold"/>
                </a:rPr>
                <a:t>2</a:t>
              </a:r>
              <a:r>
                <a:rPr lang="en-US" b="true" sz="3578" strike="noStrike" u="none">
                  <a:solidFill>
                    <a:srgbClr val="000000"/>
                  </a:solidFill>
                  <a:latin typeface="Canva Sans Bold"/>
                  <a:ea typeface="Canva Sans Bold"/>
                  <a:cs typeface="Canva Sans Bold"/>
                  <a:sym typeface="Canva Sans Bold"/>
                </a:rPr>
                <a:t>. Model Validation Techniques</a:t>
              </a:r>
            </a:p>
          </p:txBody>
        </p:sp>
        <p:sp>
          <p:nvSpPr>
            <p:cNvPr name="TextBox 6" id="6"/>
            <p:cNvSpPr txBox="true"/>
            <p:nvPr/>
          </p:nvSpPr>
          <p:spPr>
            <a:xfrm rot="0">
              <a:off x="0" y="6869621"/>
              <a:ext cx="10916762" cy="1621897"/>
            </a:xfrm>
            <a:prstGeom prst="rect">
              <a:avLst/>
            </a:prstGeom>
          </p:spPr>
          <p:txBody>
            <a:bodyPr anchor="t" rtlCol="false" tIns="0" lIns="0" bIns="0" rIns="0">
              <a:spAutoFit/>
            </a:bodyPr>
            <a:lstStyle/>
            <a:p>
              <a:pPr algn="ctr" marL="0" indent="0" lvl="1">
                <a:lnSpc>
                  <a:spcPts val="5009"/>
                </a:lnSpc>
                <a:spcBef>
                  <a:spcPct val="0"/>
                </a:spcBef>
              </a:pPr>
              <a:r>
                <a:rPr lang="en-US" b="true" sz="3578">
                  <a:solidFill>
                    <a:srgbClr val="000000"/>
                  </a:solidFill>
                  <a:latin typeface="Canva Sans Bold"/>
                  <a:ea typeface="Canva Sans Bold"/>
                  <a:cs typeface="Canva Sans Bold"/>
                  <a:sym typeface="Canva Sans Bold"/>
                </a:rPr>
                <a:t>3</a:t>
              </a:r>
              <a:r>
                <a:rPr lang="en-US" b="true" sz="3578" strike="noStrike" u="none">
                  <a:solidFill>
                    <a:srgbClr val="000000"/>
                  </a:solidFill>
                  <a:latin typeface="Canva Sans Bold"/>
                  <a:ea typeface="Canva Sans Bold"/>
                  <a:cs typeface="Canva Sans Bold"/>
                  <a:sym typeface="Canva Sans Bold"/>
                </a:rPr>
                <a:t>. Model Performance Interpretation</a:t>
              </a:r>
            </a:p>
            <a:p>
              <a:pPr algn="ctr" marL="0" indent="0" lvl="1">
                <a:lnSpc>
                  <a:spcPts val="5009"/>
                </a:lnSpc>
                <a:spcBef>
                  <a:spcPct val="0"/>
                </a:spcBef>
              </a:pPr>
            </a:p>
          </p:txBody>
        </p:sp>
        <p:sp>
          <p:nvSpPr>
            <p:cNvPr name="TextBox 7" id="7"/>
            <p:cNvSpPr txBox="true"/>
            <p:nvPr/>
          </p:nvSpPr>
          <p:spPr>
            <a:xfrm rot="0">
              <a:off x="328139" y="8063614"/>
              <a:ext cx="18728213" cy="2896925"/>
            </a:xfrm>
            <a:prstGeom prst="rect">
              <a:avLst/>
            </a:prstGeom>
          </p:spPr>
          <p:txBody>
            <a:bodyPr anchor="t" rtlCol="false" tIns="0" lIns="0" bIns="0" rIns="0">
              <a:spAutoFit/>
            </a:bodyPr>
            <a:lstStyle/>
            <a:p>
              <a:pPr algn="l" marL="659495" indent="-329747" lvl="1">
                <a:lnSpc>
                  <a:spcPts val="4276"/>
                </a:lnSpc>
                <a:buFont typeface="Arial"/>
                <a:buChar char="•"/>
              </a:pPr>
              <a:r>
                <a:rPr lang="en-US" sz="3054" strike="noStrike" u="none">
                  <a:solidFill>
                    <a:srgbClr val="00204B"/>
                  </a:solidFill>
                  <a:latin typeface="Codec Pro"/>
                  <a:ea typeface="Codec Pro"/>
                  <a:cs typeface="Codec Pro"/>
                  <a:sym typeface="Codec Pro"/>
                </a:rPr>
                <a:t>If MAE, MSE, and RMSE are low, the model is performing well.</a:t>
              </a:r>
            </a:p>
            <a:p>
              <a:pPr algn="l" marL="659495" indent="-329747" lvl="1">
                <a:lnSpc>
                  <a:spcPts val="4276"/>
                </a:lnSpc>
                <a:buFont typeface="Arial"/>
                <a:buChar char="•"/>
              </a:pPr>
              <a:r>
                <a:rPr lang="en-US" sz="3054" strike="noStrike" u="none">
                  <a:solidFill>
                    <a:srgbClr val="00204B"/>
                  </a:solidFill>
                  <a:latin typeface="Codec Pro"/>
                  <a:ea typeface="Codec Pro"/>
                  <a:cs typeface="Codec Pro"/>
                  <a:sym typeface="Codec Pro"/>
                </a:rPr>
                <a:t>If R² is close to 1, the model explains most of the variance in house prices.</a:t>
              </a:r>
            </a:p>
            <a:p>
              <a:pPr algn="l" marL="659495" indent="-329747" lvl="1">
                <a:lnSpc>
                  <a:spcPts val="4276"/>
                </a:lnSpc>
                <a:buFont typeface="Arial"/>
                <a:buChar char="•"/>
              </a:pPr>
              <a:r>
                <a:rPr lang="en-US" sz="3054" strike="noStrike" u="none">
                  <a:solidFill>
                    <a:srgbClr val="00204B"/>
                  </a:solidFill>
                  <a:latin typeface="Codec Pro"/>
                  <a:ea typeface="Codec Pro"/>
                  <a:cs typeface="Codec Pro"/>
                  <a:sym typeface="Codec Pro"/>
                </a:rPr>
                <a:t>If error metrics are high, the model might be underfitting or overfitting.</a:t>
              </a:r>
            </a:p>
            <a:p>
              <a:pPr algn="l">
                <a:lnSpc>
                  <a:spcPts val="4276"/>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78407" y="-617668"/>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260" y="369058"/>
            <a:ext cx="10365803" cy="1319284"/>
          </a:xfrm>
          <a:custGeom>
            <a:avLst/>
            <a:gdLst/>
            <a:ahLst/>
            <a:cxnLst/>
            <a:rect r="r" b="b" t="t" l="l"/>
            <a:pathLst>
              <a:path h="1319284" w="10365803">
                <a:moveTo>
                  <a:pt x="0" y="0"/>
                </a:moveTo>
                <a:lnTo>
                  <a:pt x="10365803" y="0"/>
                </a:lnTo>
                <a:lnTo>
                  <a:pt x="10365803" y="1319284"/>
                </a:lnTo>
                <a:lnTo>
                  <a:pt x="0" y="1319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1314901">
            <a:off x="15735342" y="7300701"/>
            <a:ext cx="2129779" cy="1618632"/>
          </a:xfrm>
          <a:prstGeom prst="rect">
            <a:avLst/>
          </a:prstGeom>
          <a:ln w="38100" cap="sq">
            <a:solidFill>
              <a:srgbClr val="000000"/>
            </a:solidFill>
            <a:prstDash val="solid"/>
          </a:ln>
        </p:spPr>
      </p:pic>
      <p:pic>
        <p:nvPicPr>
          <p:cNvPr name="Picture 5" id="5"/>
          <p:cNvPicPr>
            <a:picLocks noChangeAspect="true"/>
          </p:cNvPicPr>
          <p:nvPr/>
        </p:nvPicPr>
        <p:blipFill>
          <a:blip r:embed="rId7"/>
          <a:srcRect l="0" t="0" r="0" b="0"/>
          <a:stretch>
            <a:fillRect/>
          </a:stretch>
        </p:blipFill>
        <p:spPr>
          <a:xfrm flipH="false" flipV="false" rot="-1005479">
            <a:off x="14358508" y="4914481"/>
            <a:ext cx="2303446" cy="1796688"/>
          </a:xfrm>
          <a:prstGeom prst="rect">
            <a:avLst/>
          </a:prstGeom>
          <a:ln w="38100" cap="sq">
            <a:solidFill>
              <a:srgbClr val="060909"/>
            </a:solidFill>
            <a:prstDash val="solid"/>
          </a:ln>
        </p:spPr>
      </p:pic>
      <p:sp>
        <p:nvSpPr>
          <p:cNvPr name="TextBox 6" id="6"/>
          <p:cNvSpPr txBox="true"/>
          <p:nvPr/>
        </p:nvSpPr>
        <p:spPr>
          <a:xfrm rot="0">
            <a:off x="1962514" y="678650"/>
            <a:ext cx="6232256" cy="887282"/>
          </a:xfrm>
          <a:prstGeom prst="rect">
            <a:avLst/>
          </a:prstGeom>
        </p:spPr>
        <p:txBody>
          <a:bodyPr anchor="t" rtlCol="false" tIns="0" lIns="0" bIns="0" rIns="0">
            <a:spAutoFit/>
          </a:bodyPr>
          <a:lstStyle/>
          <a:p>
            <a:pPr algn="l">
              <a:lnSpc>
                <a:spcPts val="6651"/>
              </a:lnSpc>
            </a:pPr>
            <a:r>
              <a:rPr lang="en-US" sz="6787">
                <a:solidFill>
                  <a:srgbClr val="02233D"/>
                </a:solidFill>
                <a:latin typeface="League Spartan"/>
                <a:ea typeface="League Spartan"/>
                <a:cs typeface="League Spartan"/>
                <a:sym typeface="League Spartan"/>
              </a:rPr>
              <a:t>Visualization</a:t>
            </a:r>
          </a:p>
        </p:txBody>
      </p:sp>
      <p:sp>
        <p:nvSpPr>
          <p:cNvPr name="TextBox 7" id="7"/>
          <p:cNvSpPr txBox="true"/>
          <p:nvPr/>
        </p:nvSpPr>
        <p:spPr>
          <a:xfrm rot="0">
            <a:off x="879308" y="2098625"/>
            <a:ext cx="14630923" cy="1113037"/>
          </a:xfrm>
          <a:prstGeom prst="rect">
            <a:avLst/>
          </a:prstGeom>
        </p:spPr>
        <p:txBody>
          <a:bodyPr anchor="t" rtlCol="false" tIns="0" lIns="0" bIns="0" rIns="0">
            <a:spAutoFit/>
          </a:bodyPr>
          <a:lstStyle/>
          <a:p>
            <a:pPr algn="l" marL="0" indent="0" lvl="0">
              <a:lnSpc>
                <a:spcPts val="4276"/>
              </a:lnSpc>
              <a:spcBef>
                <a:spcPct val="0"/>
              </a:spcBef>
            </a:pPr>
            <a:r>
              <a:rPr lang="en-US" sz="3054" strike="noStrike" u="none">
                <a:solidFill>
                  <a:srgbClr val="00204B"/>
                </a:solidFill>
                <a:latin typeface="Codec Pro"/>
                <a:ea typeface="Codec Pro"/>
                <a:cs typeface="Codec Pro"/>
                <a:sym typeface="Codec Pro"/>
              </a:rPr>
              <a:t>Visualization is crucial in data analysis and machine learning because it helps to understand patterns, detect outliers, and communicate insights effectively.</a:t>
            </a:r>
          </a:p>
        </p:txBody>
      </p:sp>
      <p:sp>
        <p:nvSpPr>
          <p:cNvPr name="TextBox 8" id="8"/>
          <p:cNvSpPr txBox="true"/>
          <p:nvPr/>
        </p:nvSpPr>
        <p:spPr>
          <a:xfrm rot="0">
            <a:off x="879308" y="4224487"/>
            <a:ext cx="11447498" cy="5456437"/>
          </a:xfrm>
          <a:prstGeom prst="rect">
            <a:avLst/>
          </a:prstGeom>
        </p:spPr>
        <p:txBody>
          <a:bodyPr anchor="t" rtlCol="false" tIns="0" lIns="0" bIns="0" rIns="0">
            <a:spAutoFit/>
          </a:bodyPr>
          <a:lstStyle/>
          <a:p>
            <a:pPr algn="l" marL="659495" indent="-329747" lvl="1">
              <a:lnSpc>
                <a:spcPts val="4276"/>
              </a:lnSpc>
              <a:buFont typeface="Arial"/>
              <a:buChar char="•"/>
            </a:pPr>
            <a:r>
              <a:rPr lang="en-US" b="true" sz="3054" strike="noStrike" u="none">
                <a:solidFill>
                  <a:srgbClr val="00204B"/>
                </a:solidFill>
                <a:latin typeface="Codec Pro Bold"/>
                <a:ea typeface="Codec Pro Bold"/>
                <a:cs typeface="Codec Pro Bold"/>
                <a:sym typeface="Codec Pro Bold"/>
              </a:rPr>
              <a:t> Understanding Data Distribution</a:t>
            </a:r>
            <a:r>
              <a:rPr lang="en-US" sz="3054" strike="noStrike" u="none">
                <a:solidFill>
                  <a:srgbClr val="00204B"/>
                </a:solidFill>
                <a:latin typeface="Codec Pro"/>
                <a:ea typeface="Codec Pro"/>
                <a:cs typeface="Codec Pro"/>
                <a:sym typeface="Codec Pro"/>
              </a:rPr>
              <a:t> – Identifies price skewness and spread using histograms &amp; KDE plots.</a:t>
            </a:r>
          </a:p>
          <a:p>
            <a:pPr algn="l" marL="659495" indent="-329747" lvl="1">
              <a:lnSpc>
                <a:spcPts val="4276"/>
              </a:lnSpc>
              <a:buFont typeface="Arial"/>
              <a:buChar char="•"/>
            </a:pPr>
            <a:r>
              <a:rPr lang="en-US" b="true" sz="3054" strike="noStrike" u="none">
                <a:solidFill>
                  <a:srgbClr val="00204B"/>
                </a:solidFill>
                <a:latin typeface="Codec Pro Bold"/>
                <a:ea typeface="Codec Pro Bold"/>
                <a:cs typeface="Codec Pro Bold"/>
                <a:sym typeface="Codec Pro Bold"/>
              </a:rPr>
              <a:t>Detecting Outliers </a:t>
            </a:r>
            <a:r>
              <a:rPr lang="en-US" sz="3054" strike="noStrike" u="none">
                <a:solidFill>
                  <a:srgbClr val="00204B"/>
                </a:solidFill>
                <a:latin typeface="Codec Pro"/>
                <a:ea typeface="Codec Pro"/>
                <a:cs typeface="Codec Pro"/>
                <a:sym typeface="Codec Pro"/>
              </a:rPr>
              <a:t>– Box plots reveal extreme values that impact model accuracy.</a:t>
            </a:r>
          </a:p>
          <a:p>
            <a:pPr algn="l" marL="659495" indent="-329747" lvl="1">
              <a:lnSpc>
                <a:spcPts val="4276"/>
              </a:lnSpc>
              <a:buFont typeface="Arial"/>
              <a:buChar char="•"/>
            </a:pPr>
            <a:r>
              <a:rPr lang="en-US" sz="3054" strike="noStrike" u="none">
                <a:solidFill>
                  <a:srgbClr val="00204B"/>
                </a:solidFill>
                <a:latin typeface="Codec Pro"/>
                <a:ea typeface="Codec Pro"/>
                <a:cs typeface="Codec Pro"/>
                <a:sym typeface="Codec Pro"/>
              </a:rPr>
              <a:t> </a:t>
            </a:r>
            <a:r>
              <a:rPr lang="en-US" b="true" sz="3054" strike="noStrike" u="none">
                <a:solidFill>
                  <a:srgbClr val="00204B"/>
                </a:solidFill>
                <a:latin typeface="Codec Pro Bold"/>
                <a:ea typeface="Codec Pro Bold"/>
                <a:cs typeface="Codec Pro Bold"/>
                <a:sym typeface="Codec Pro Bold"/>
              </a:rPr>
              <a:t>Feature Relationships </a:t>
            </a:r>
            <a:r>
              <a:rPr lang="en-US" sz="3054" strike="noStrike" u="none">
                <a:solidFill>
                  <a:srgbClr val="00204B"/>
                </a:solidFill>
                <a:latin typeface="Codec Pro"/>
                <a:ea typeface="Codec Pro"/>
                <a:cs typeface="Codec Pro"/>
                <a:sym typeface="Codec Pro"/>
              </a:rPr>
              <a:t>– Scatter plots &amp; heatmaps show how size, location, and BHK influence price.</a:t>
            </a:r>
          </a:p>
          <a:p>
            <a:pPr algn="l" marL="659495" indent="-329747" lvl="1">
              <a:lnSpc>
                <a:spcPts val="4276"/>
              </a:lnSpc>
              <a:buFont typeface="Arial"/>
              <a:buChar char="•"/>
            </a:pPr>
            <a:r>
              <a:rPr lang="en-US" b="true" sz="3054" strike="noStrike" u="none">
                <a:solidFill>
                  <a:srgbClr val="00204B"/>
                </a:solidFill>
                <a:latin typeface="Codec Pro Bold"/>
                <a:ea typeface="Codec Pro Bold"/>
                <a:cs typeface="Codec Pro Bold"/>
                <a:sym typeface="Codec Pro Bold"/>
              </a:rPr>
              <a:t> Model Evaluation </a:t>
            </a:r>
            <a:r>
              <a:rPr lang="en-US" sz="3054" strike="noStrike" u="none">
                <a:solidFill>
                  <a:srgbClr val="00204B"/>
                </a:solidFill>
                <a:latin typeface="Codec Pro"/>
                <a:ea typeface="Codec Pro"/>
                <a:cs typeface="Codec Pro"/>
                <a:sym typeface="Codec Pro"/>
              </a:rPr>
              <a:t>– Training vs. testing data comparison ensures balanced learning.</a:t>
            </a:r>
          </a:p>
          <a:p>
            <a:pPr algn="l" marL="659495" indent="-329747" lvl="1">
              <a:lnSpc>
                <a:spcPts val="4276"/>
              </a:lnSpc>
              <a:buFont typeface="Arial"/>
              <a:buChar char="•"/>
            </a:pPr>
            <a:r>
              <a:rPr lang="en-US" sz="3054" strike="noStrike" u="none">
                <a:solidFill>
                  <a:srgbClr val="00204B"/>
                </a:solidFill>
                <a:latin typeface="Codec Pro"/>
                <a:ea typeface="Codec Pro"/>
                <a:cs typeface="Codec Pro"/>
                <a:sym typeface="Codec Pro"/>
              </a:rPr>
              <a:t> </a:t>
            </a:r>
            <a:r>
              <a:rPr lang="en-US" b="true" sz="3054" strike="noStrike" u="none">
                <a:solidFill>
                  <a:srgbClr val="00204B"/>
                </a:solidFill>
                <a:latin typeface="Codec Pro Bold"/>
                <a:ea typeface="Codec Pro Bold"/>
                <a:cs typeface="Codec Pro Bold"/>
                <a:sym typeface="Codec Pro Bold"/>
              </a:rPr>
              <a:t>Future Insights </a:t>
            </a:r>
            <a:r>
              <a:rPr lang="en-US" sz="3054" strike="noStrike" u="none">
                <a:solidFill>
                  <a:srgbClr val="00204B"/>
                </a:solidFill>
                <a:latin typeface="Codec Pro"/>
                <a:ea typeface="Codec Pro"/>
                <a:cs typeface="Codec Pro"/>
                <a:sym typeface="Codec Pro"/>
              </a:rPr>
              <a:t>– Helps predict trends, aiding buyers, sellers, and investors.</a:t>
            </a:r>
          </a:p>
        </p:txBody>
      </p:sp>
      <p:sp>
        <p:nvSpPr>
          <p:cNvPr name="TextBox 9" id="9"/>
          <p:cNvSpPr txBox="true"/>
          <p:nvPr/>
        </p:nvSpPr>
        <p:spPr>
          <a:xfrm rot="0">
            <a:off x="879308" y="3392637"/>
            <a:ext cx="3764042" cy="679450"/>
          </a:xfrm>
          <a:prstGeom prst="rect">
            <a:avLst/>
          </a:prstGeom>
        </p:spPr>
        <p:txBody>
          <a:bodyPr anchor="t" rtlCol="false" tIns="0" lIns="0" bIns="0" rIns="0">
            <a:spAutoFit/>
          </a:bodyPr>
          <a:lstStyle/>
          <a:p>
            <a:pPr algn="ctr" marL="863599" indent="-431800" lvl="1">
              <a:lnSpc>
                <a:spcPts val="5599"/>
              </a:lnSpc>
              <a:buAutoNum type="arabicPeriod" startAt="1"/>
            </a:pPr>
            <a:r>
              <a:rPr lang="en-US" b="true" sz="3999" strike="noStrike" u="none">
                <a:solidFill>
                  <a:srgbClr val="000000"/>
                </a:solidFill>
                <a:latin typeface="Canva Sans Bold"/>
                <a:ea typeface="Canva Sans Bold"/>
                <a:cs typeface="Canva Sans Bold"/>
                <a:sym typeface="Canva Sans Bold"/>
              </a:rPr>
              <a:t>Importance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12228" y="2333789"/>
            <a:ext cx="14663545" cy="6541389"/>
          </a:xfrm>
          <a:prstGeom prst="rect">
            <a:avLst/>
          </a:prstGeom>
        </p:spPr>
        <p:txBody>
          <a:bodyPr anchor="t" rtlCol="false" tIns="0" lIns="0" bIns="0" rIns="0">
            <a:spAutoFit/>
          </a:bodyPr>
          <a:lstStyle/>
          <a:p>
            <a:pPr algn="l">
              <a:lnSpc>
                <a:spcPts val="4326"/>
              </a:lnSpc>
              <a:spcBef>
                <a:spcPct val="0"/>
              </a:spcBef>
            </a:pPr>
          </a:p>
          <a:p>
            <a:pPr algn="l">
              <a:lnSpc>
                <a:spcPts val="4326"/>
              </a:lnSpc>
              <a:spcBef>
                <a:spcPct val="0"/>
              </a:spcBef>
            </a:pPr>
            <a:r>
              <a:rPr lang="en-US" sz="3090" strike="noStrike" u="none">
                <a:solidFill>
                  <a:srgbClr val="00204B"/>
                </a:solidFill>
                <a:latin typeface="Codec Pro"/>
                <a:ea typeface="Codec Pro"/>
                <a:cs typeface="Codec Pro"/>
                <a:sym typeface="Codec Pro"/>
              </a:rPr>
              <a:t>A histogram is used to show the distribution of a dataset by representing how frequently different ranges of values (bins) occur.</a:t>
            </a:r>
          </a:p>
          <a:p>
            <a:pPr algn="l" marL="667131" indent="-333566" lvl="1">
              <a:lnSpc>
                <a:spcPts val="4326"/>
              </a:lnSpc>
              <a:spcBef>
                <a:spcPct val="0"/>
              </a:spcBef>
              <a:buFont typeface="Arial"/>
              <a:buChar char="•"/>
            </a:pPr>
            <a:r>
              <a:rPr lang="en-US" sz="3090" strike="noStrike" u="none">
                <a:solidFill>
                  <a:srgbClr val="00204B"/>
                </a:solidFill>
                <a:latin typeface="Codec Pro"/>
                <a:ea typeface="Codec Pro"/>
                <a:cs typeface="Codec Pro"/>
                <a:sym typeface="Codec Pro"/>
              </a:rPr>
              <a:t>The </a:t>
            </a:r>
            <a:r>
              <a:rPr lang="en-US" b="true" sz="3090" strike="noStrike" u="none">
                <a:solidFill>
                  <a:srgbClr val="00204B"/>
                </a:solidFill>
                <a:latin typeface="Codec Pro Bold"/>
                <a:ea typeface="Codec Pro Bold"/>
                <a:cs typeface="Codec Pro Bold"/>
                <a:sym typeface="Codec Pro Bold"/>
              </a:rPr>
              <a:t>x-axis </a:t>
            </a:r>
            <a:r>
              <a:rPr lang="en-US" sz="3090" strike="noStrike" u="none">
                <a:solidFill>
                  <a:srgbClr val="00204B"/>
                </a:solidFill>
                <a:latin typeface="Codec Pro"/>
                <a:ea typeface="Codec Pro"/>
                <a:cs typeface="Codec Pro"/>
                <a:sym typeface="Codec Pro"/>
              </a:rPr>
              <a:t>represents the values (e.g., house prices), divided into intervals (bins).</a:t>
            </a:r>
          </a:p>
          <a:p>
            <a:pPr algn="l" marL="667131" indent="-333566" lvl="1">
              <a:lnSpc>
                <a:spcPts val="4326"/>
              </a:lnSpc>
              <a:spcBef>
                <a:spcPct val="0"/>
              </a:spcBef>
              <a:buFont typeface="Arial"/>
              <a:buChar char="•"/>
            </a:pPr>
            <a:r>
              <a:rPr lang="en-US" sz="3090" strike="noStrike" u="none">
                <a:solidFill>
                  <a:srgbClr val="00204B"/>
                </a:solidFill>
                <a:latin typeface="Codec Pro"/>
                <a:ea typeface="Codec Pro"/>
                <a:cs typeface="Codec Pro"/>
                <a:sym typeface="Codec Pro"/>
              </a:rPr>
              <a:t>The </a:t>
            </a:r>
            <a:r>
              <a:rPr lang="en-US" b="true" sz="3090" strike="noStrike" u="none">
                <a:solidFill>
                  <a:srgbClr val="00204B"/>
                </a:solidFill>
                <a:latin typeface="Codec Pro Bold"/>
                <a:ea typeface="Codec Pro Bold"/>
                <a:cs typeface="Codec Pro Bold"/>
                <a:sym typeface="Codec Pro Bold"/>
              </a:rPr>
              <a:t>y-axis </a:t>
            </a:r>
            <a:r>
              <a:rPr lang="en-US" sz="3090" strike="noStrike" u="none">
                <a:solidFill>
                  <a:srgbClr val="00204B"/>
                </a:solidFill>
                <a:latin typeface="Codec Pro"/>
                <a:ea typeface="Codec Pro"/>
                <a:cs typeface="Codec Pro"/>
                <a:sym typeface="Codec Pro"/>
              </a:rPr>
              <a:t>shows the frequency of data points within each bin.</a:t>
            </a:r>
          </a:p>
          <a:p>
            <a:pPr algn="l" marL="667131" indent="-333566" lvl="1">
              <a:lnSpc>
                <a:spcPts val="4326"/>
              </a:lnSpc>
              <a:spcBef>
                <a:spcPct val="0"/>
              </a:spcBef>
              <a:buFont typeface="Arial"/>
              <a:buChar char="•"/>
            </a:pPr>
            <a:r>
              <a:rPr lang="en-US" sz="3090" strike="noStrike" u="none">
                <a:solidFill>
                  <a:srgbClr val="00204B"/>
                </a:solidFill>
                <a:latin typeface="Codec Pro"/>
                <a:ea typeface="Codec Pro"/>
                <a:cs typeface="Codec Pro"/>
                <a:sym typeface="Codec Pro"/>
              </a:rPr>
              <a:t>The </a:t>
            </a:r>
            <a:r>
              <a:rPr lang="en-US" b="true" sz="3090" strike="noStrike" u="none">
                <a:solidFill>
                  <a:srgbClr val="00204B"/>
                </a:solidFill>
                <a:latin typeface="Codec Pro Bold"/>
                <a:ea typeface="Codec Pro Bold"/>
                <a:cs typeface="Codec Pro Bold"/>
                <a:sym typeface="Codec Pro Bold"/>
              </a:rPr>
              <a:t>height </a:t>
            </a:r>
            <a:r>
              <a:rPr lang="en-US" sz="3090" strike="noStrike" u="none">
                <a:solidFill>
                  <a:srgbClr val="00204B"/>
                </a:solidFill>
                <a:latin typeface="Codec Pro"/>
                <a:ea typeface="Codec Pro"/>
                <a:cs typeface="Codec Pro"/>
                <a:sym typeface="Codec Pro"/>
              </a:rPr>
              <a:t>of each bar indicates how many data points fall within that range.</a:t>
            </a:r>
          </a:p>
          <a:p>
            <a:pPr algn="l">
              <a:lnSpc>
                <a:spcPts val="4326"/>
              </a:lnSpc>
              <a:spcBef>
                <a:spcPct val="0"/>
              </a:spcBef>
            </a:pPr>
            <a:r>
              <a:rPr lang="en-US" sz="3090" strike="noStrike" u="none">
                <a:solidFill>
                  <a:srgbClr val="00204B"/>
                </a:solidFill>
                <a:latin typeface="Codec Pro"/>
                <a:ea typeface="Codec Pro"/>
                <a:cs typeface="Codec Pro"/>
                <a:sym typeface="Codec Pro"/>
              </a:rPr>
              <a:t>Histograms are helpful for identifying the overall distribution, patterns (like peaks and gaps), and characteristics such as skewness or outliers in the data.</a:t>
            </a:r>
          </a:p>
          <a:p>
            <a:pPr algn="l">
              <a:lnSpc>
                <a:spcPts val="4326"/>
              </a:lnSpc>
              <a:spcBef>
                <a:spcPct val="0"/>
              </a:spcBef>
            </a:pPr>
          </a:p>
          <a:p>
            <a:pPr algn="l">
              <a:lnSpc>
                <a:spcPts val="4326"/>
              </a:lnSpc>
              <a:spcBef>
                <a:spcPct val="0"/>
              </a:spcBef>
            </a:pPr>
          </a:p>
        </p:txBody>
      </p:sp>
      <p:sp>
        <p:nvSpPr>
          <p:cNvPr name="TextBox 4" id="4"/>
          <p:cNvSpPr txBox="true"/>
          <p:nvPr/>
        </p:nvSpPr>
        <p:spPr>
          <a:xfrm rot="0">
            <a:off x="1028700" y="581486"/>
            <a:ext cx="5502241" cy="863600"/>
          </a:xfrm>
          <a:prstGeom prst="rect">
            <a:avLst/>
          </a:prstGeom>
        </p:spPr>
        <p:txBody>
          <a:bodyPr anchor="t" rtlCol="false" tIns="0" lIns="0" bIns="0" rIns="0">
            <a:spAutoFit/>
          </a:bodyPr>
          <a:lstStyle/>
          <a:p>
            <a:pPr algn="ctr">
              <a:lnSpc>
                <a:spcPts val="7000"/>
              </a:lnSpc>
            </a:pPr>
            <a:r>
              <a:rPr lang="en-US" b="true" sz="5000">
                <a:solidFill>
                  <a:srgbClr val="000000"/>
                </a:solidFill>
                <a:latin typeface="Canva Sans Bold"/>
                <a:ea typeface="Canva Sans Bold"/>
                <a:cs typeface="Canva Sans Bold"/>
                <a:sym typeface="Canva Sans Bold"/>
              </a:rPr>
              <a:t>2. </a:t>
            </a:r>
            <a:r>
              <a:rPr lang="en-US" b="true" sz="5000" strike="noStrike" u="none">
                <a:solidFill>
                  <a:srgbClr val="000000"/>
                </a:solidFill>
                <a:latin typeface="Canva Sans Bold"/>
                <a:ea typeface="Canva Sans Bold"/>
                <a:cs typeface="Canva Sans Bold"/>
                <a:sym typeface="Canva Sans Bold"/>
              </a:rPr>
              <a:t>Types of Plots:</a:t>
            </a:r>
          </a:p>
        </p:txBody>
      </p:sp>
      <p:sp>
        <p:nvSpPr>
          <p:cNvPr name="TextBox 5" id="5"/>
          <p:cNvSpPr txBox="true"/>
          <p:nvPr/>
        </p:nvSpPr>
        <p:spPr>
          <a:xfrm rot="0">
            <a:off x="1028700" y="1759114"/>
            <a:ext cx="6329185"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Canva Sans Bold"/>
                <a:ea typeface="Canva Sans Bold"/>
                <a:cs typeface="Canva Sans Bold"/>
                <a:sym typeface="Canva Sans Bold"/>
              </a:rPr>
              <a:t>(i)  Histogram (Histoplot)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216297"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Freeform 4" id="4"/>
          <p:cNvSpPr/>
          <p:nvPr/>
        </p:nvSpPr>
        <p:spPr>
          <a:xfrm flipH="false" flipV="false" rot="0">
            <a:off x="1201158" y="1102579"/>
            <a:ext cx="15885684" cy="8081842"/>
          </a:xfrm>
          <a:custGeom>
            <a:avLst/>
            <a:gdLst/>
            <a:ahLst/>
            <a:cxnLst/>
            <a:rect r="r" b="b" t="t" l="l"/>
            <a:pathLst>
              <a:path h="8081842" w="15885684">
                <a:moveTo>
                  <a:pt x="0" y="0"/>
                </a:moveTo>
                <a:lnTo>
                  <a:pt x="15885684" y="0"/>
                </a:lnTo>
                <a:lnTo>
                  <a:pt x="15885684" y="8081842"/>
                </a:lnTo>
                <a:lnTo>
                  <a:pt x="0" y="8081842"/>
                </a:lnTo>
                <a:lnTo>
                  <a:pt x="0" y="0"/>
                </a:lnTo>
                <a:close/>
              </a:path>
            </a:pathLst>
          </a:custGeom>
          <a:blipFill>
            <a:blip r:embed="rId4"/>
            <a:stretch>
              <a:fillRect l="0" t="0" r="0" b="0"/>
            </a:stretch>
          </a:blipFill>
          <a:ln w="38100" cap="sq">
            <a:solidFill>
              <a:srgbClr val="000000"/>
            </a:solidFill>
            <a:prstDash val="solid"/>
            <a:miter/>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216297"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641554" y="1584325"/>
            <a:ext cx="17004893" cy="7032625"/>
          </a:xfrm>
          <a:prstGeom prst="rect">
            <a:avLst/>
          </a:prstGeom>
        </p:spPr>
        <p:txBody>
          <a:bodyPr anchor="t" rtlCol="false" tIns="0" lIns="0" bIns="0" rIns="0">
            <a:spAutoFit/>
          </a:bodyPr>
          <a:lstStyle/>
          <a:p>
            <a:pPr algn="l">
              <a:lnSpc>
                <a:spcPts val="3499"/>
              </a:lnSpc>
            </a:pPr>
            <a:r>
              <a:rPr lang="en-US" sz="2499" b="true">
                <a:solidFill>
                  <a:srgbClr val="000000"/>
                </a:solidFill>
                <a:latin typeface="Codec Pro Bold"/>
                <a:ea typeface="Codec Pro Bold"/>
                <a:cs typeface="Codec Pro Bold"/>
                <a:sym typeface="Codec Pro Bold"/>
              </a:rPr>
              <a:t>The graph titled "Distribution of House Prices in Bangalore" illustrates the spread of house prices across various price ranges.</a:t>
            </a:r>
          </a:p>
          <a:p>
            <a:pPr algn="l" marL="539749" indent="-269875" lvl="1">
              <a:lnSpc>
                <a:spcPts val="3499"/>
              </a:lnSpc>
              <a:buFont typeface="Arial"/>
              <a:buChar char="•"/>
            </a:pPr>
            <a:r>
              <a:rPr lang="en-US" b="true" sz="2499">
                <a:solidFill>
                  <a:srgbClr val="000000"/>
                </a:solidFill>
                <a:latin typeface="Codec Pro Bold"/>
                <a:ea typeface="Codec Pro Bold"/>
                <a:cs typeface="Codec Pro Bold"/>
                <a:sym typeface="Codec Pro Bold"/>
              </a:rPr>
              <a:t>X-Axis: </a:t>
            </a:r>
            <a:r>
              <a:rPr lang="en-US" sz="2499">
                <a:solidFill>
                  <a:srgbClr val="000000"/>
                </a:solidFill>
                <a:latin typeface="Codec Pro"/>
                <a:ea typeface="Codec Pro"/>
                <a:cs typeface="Codec Pro"/>
                <a:sym typeface="Codec Pro"/>
              </a:rPr>
              <a:t>House prices in Lakhs (0-800 Lakhs).</a:t>
            </a:r>
          </a:p>
          <a:p>
            <a:pPr algn="l" marL="539749" indent="-269875" lvl="1">
              <a:lnSpc>
                <a:spcPts val="3499"/>
              </a:lnSpc>
              <a:buFont typeface="Arial"/>
              <a:buChar char="•"/>
            </a:pPr>
            <a:r>
              <a:rPr lang="en-US" b="true" sz="2499">
                <a:solidFill>
                  <a:srgbClr val="000000"/>
                </a:solidFill>
                <a:latin typeface="Codec Pro Bold"/>
                <a:ea typeface="Codec Pro Bold"/>
                <a:cs typeface="Codec Pro Bold"/>
                <a:sym typeface="Codec Pro Bold"/>
              </a:rPr>
              <a:t>Y-Axis</a:t>
            </a:r>
            <a:r>
              <a:rPr lang="en-US" sz="2499">
                <a:solidFill>
                  <a:srgbClr val="000000"/>
                </a:solidFill>
                <a:latin typeface="Codec Pro"/>
                <a:ea typeface="Codec Pro"/>
                <a:cs typeface="Codec Pro"/>
                <a:sym typeface="Codec Pro"/>
              </a:rPr>
              <a:t>: Frequency of houses at various price points.</a:t>
            </a:r>
          </a:p>
          <a:p>
            <a:pPr algn="l" marL="539749" indent="-269875" lvl="1">
              <a:lnSpc>
                <a:spcPts val="3499"/>
              </a:lnSpc>
              <a:buFont typeface="Arial"/>
              <a:buChar char="•"/>
            </a:pPr>
            <a:r>
              <a:rPr lang="en-US" b="true" sz="2499">
                <a:solidFill>
                  <a:srgbClr val="000000"/>
                </a:solidFill>
                <a:latin typeface="Codec Pro Bold"/>
                <a:ea typeface="Codec Pro Bold"/>
                <a:cs typeface="Codec Pro Bold"/>
                <a:sym typeface="Codec Pro Bold"/>
              </a:rPr>
              <a:t>Bars:</a:t>
            </a:r>
            <a:r>
              <a:rPr lang="en-US" sz="2499">
                <a:solidFill>
                  <a:srgbClr val="000000"/>
                </a:solidFill>
                <a:latin typeface="Codec Pro"/>
                <a:ea typeface="Codec Pro"/>
                <a:cs typeface="Codec Pro"/>
                <a:sym typeface="Codec Pro"/>
              </a:rPr>
              <a:t>  Blue bars indicate the number of houses in specific price ranges, with the highest bar showing most houses in the lower range.</a:t>
            </a:r>
          </a:p>
          <a:p>
            <a:pPr algn="l" marL="539749" indent="-269875" lvl="1">
              <a:lnSpc>
                <a:spcPts val="3499"/>
              </a:lnSpc>
              <a:buFont typeface="Arial"/>
              <a:buChar char="•"/>
            </a:pPr>
            <a:r>
              <a:rPr lang="en-US" b="true" sz="2499">
                <a:solidFill>
                  <a:srgbClr val="000000"/>
                </a:solidFill>
                <a:latin typeface="Codec Pro Bold"/>
                <a:ea typeface="Codec Pro Bold"/>
                <a:cs typeface="Codec Pro Bold"/>
                <a:sym typeface="Codec Pro Bold"/>
              </a:rPr>
              <a:t>Curve:</a:t>
            </a:r>
            <a:r>
              <a:rPr lang="en-US" sz="2499">
                <a:solidFill>
                  <a:srgbClr val="000000"/>
                </a:solidFill>
                <a:latin typeface="Codec Pro"/>
                <a:ea typeface="Codec Pro"/>
                <a:cs typeface="Codec Pro"/>
                <a:sym typeface="Codec Pro"/>
              </a:rPr>
              <a:t> A blue KDE curve overlays the histogram, illustrating price distribution trends.</a:t>
            </a:r>
          </a:p>
          <a:p>
            <a:pPr algn="l">
              <a:lnSpc>
                <a:spcPts val="3499"/>
              </a:lnSpc>
            </a:pPr>
            <a:r>
              <a:rPr lang="en-US" sz="2499" b="true">
                <a:solidFill>
                  <a:srgbClr val="000000"/>
                </a:solidFill>
                <a:latin typeface="Codec Pro Bold"/>
                <a:ea typeface="Codec Pro Bold"/>
                <a:cs typeface="Codec Pro Bold"/>
                <a:sym typeface="Codec Pro Bold"/>
              </a:rPr>
              <a:t>Key Insights:</a:t>
            </a:r>
          </a:p>
          <a:p>
            <a:pPr algn="l" marL="539749" indent="-269875" lvl="1">
              <a:lnSpc>
                <a:spcPts val="3499"/>
              </a:lnSpc>
              <a:buFont typeface="Arial"/>
              <a:buChar char="•"/>
            </a:pPr>
            <a:r>
              <a:rPr lang="en-US" sz="2499">
                <a:solidFill>
                  <a:srgbClr val="000000"/>
                </a:solidFill>
                <a:latin typeface="Codec Pro"/>
                <a:ea typeface="Codec Pro"/>
                <a:cs typeface="Codec Pro"/>
                <a:sym typeface="Codec Pro"/>
              </a:rPr>
              <a:t>Right-skewed distribution: Most houses are priced low (0-100 Lakhs).</a:t>
            </a:r>
          </a:p>
          <a:p>
            <a:pPr algn="l" marL="539749" indent="-269875" lvl="1">
              <a:lnSpc>
                <a:spcPts val="3499"/>
              </a:lnSpc>
              <a:buFont typeface="Arial"/>
              <a:buChar char="•"/>
            </a:pPr>
            <a:r>
              <a:rPr lang="en-US" sz="2499">
                <a:solidFill>
                  <a:srgbClr val="000000"/>
                </a:solidFill>
                <a:latin typeface="Codec Pro"/>
                <a:ea typeface="Codec Pro"/>
                <a:cs typeface="Codec Pro"/>
                <a:sym typeface="Codec Pro"/>
              </a:rPr>
              <a:t>Majority are affordable, with the most common price range below 100 Lakhs.</a:t>
            </a:r>
          </a:p>
          <a:p>
            <a:pPr algn="l" marL="539749" indent="-269875" lvl="1">
              <a:lnSpc>
                <a:spcPts val="3499"/>
              </a:lnSpc>
              <a:buFont typeface="Arial"/>
              <a:buChar char="•"/>
            </a:pPr>
            <a:r>
              <a:rPr lang="en-US" sz="2499">
                <a:solidFill>
                  <a:srgbClr val="000000"/>
                </a:solidFill>
                <a:latin typeface="Codec Pro"/>
                <a:ea typeface="Codec Pro"/>
                <a:cs typeface="Codec Pro"/>
                <a:sym typeface="Codec Pro"/>
              </a:rPr>
              <a:t>Luxury homes (above 200 Lakhs) are rare.</a:t>
            </a:r>
          </a:p>
          <a:p>
            <a:pPr algn="l" marL="539749" indent="-269875" lvl="1">
              <a:lnSpc>
                <a:spcPts val="3499"/>
              </a:lnSpc>
              <a:buFont typeface="Arial"/>
              <a:buChar char="•"/>
            </a:pPr>
            <a:r>
              <a:rPr lang="en-US" sz="2499">
                <a:solidFill>
                  <a:srgbClr val="000000"/>
                </a:solidFill>
                <a:latin typeface="Codec Pro"/>
                <a:ea typeface="Codec Pro"/>
                <a:cs typeface="Codec Pro"/>
                <a:sym typeface="Codec Pro"/>
              </a:rPr>
              <a:t>The market mainly features affordable to mid-range homes.</a:t>
            </a:r>
          </a:p>
          <a:p>
            <a:pPr algn="l">
              <a:lnSpc>
                <a:spcPts val="3499"/>
              </a:lnSpc>
            </a:pPr>
            <a:r>
              <a:rPr lang="en-US" sz="2499" b="true">
                <a:solidFill>
                  <a:srgbClr val="000000"/>
                </a:solidFill>
                <a:latin typeface="Codec Pro Bold"/>
                <a:ea typeface="Codec Pro Bold"/>
                <a:cs typeface="Codec Pro Bold"/>
                <a:sym typeface="Codec Pro Bold"/>
              </a:rPr>
              <a:t>Conclusion:</a:t>
            </a:r>
          </a:p>
          <a:p>
            <a:pPr algn="l">
              <a:lnSpc>
                <a:spcPts val="3499"/>
              </a:lnSpc>
            </a:pPr>
            <a:r>
              <a:rPr lang="en-US" sz="2499">
                <a:solidFill>
                  <a:srgbClr val="000000"/>
                </a:solidFill>
                <a:latin typeface="Codec Pro"/>
                <a:ea typeface="Codec Pro"/>
                <a:cs typeface="Codec Pro"/>
                <a:sym typeface="Codec Pro"/>
              </a:rPr>
              <a:t>The graph highlights housing affordability and availability, indicating that most buyers will find options in lower price ranges, while higher-priced properties are limited, which is valuable for investors, home buyers, and market analysts.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657274"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98032" y="2997012"/>
            <a:ext cx="14291935" cy="4292976"/>
          </a:xfrm>
          <a:custGeom>
            <a:avLst/>
            <a:gdLst/>
            <a:ahLst/>
            <a:cxnLst/>
            <a:rect r="r" b="b" t="t" l="l"/>
            <a:pathLst>
              <a:path h="4292976" w="14291935">
                <a:moveTo>
                  <a:pt x="0" y="0"/>
                </a:moveTo>
                <a:lnTo>
                  <a:pt x="14291936" y="0"/>
                </a:lnTo>
                <a:lnTo>
                  <a:pt x="14291936" y="4292976"/>
                </a:lnTo>
                <a:lnTo>
                  <a:pt x="0" y="4292976"/>
                </a:lnTo>
                <a:lnTo>
                  <a:pt x="0" y="0"/>
                </a:lnTo>
                <a:close/>
              </a:path>
            </a:pathLst>
          </a:custGeom>
          <a:blipFill>
            <a:blip r:embed="rId4"/>
            <a:stretch>
              <a:fillRect l="0" t="0" r="-9636" b="-1286"/>
            </a:stretch>
          </a:blipFill>
          <a:ln w="38100" cap="sq">
            <a:solidFill>
              <a:srgbClr val="000000"/>
            </a:solidFill>
            <a:prstDash val="solid"/>
            <a:miter/>
          </a:ln>
        </p:spPr>
      </p:sp>
      <p:sp>
        <p:nvSpPr>
          <p:cNvPr name="TextBox 4" id="4"/>
          <p:cNvSpPr txBox="true"/>
          <p:nvPr/>
        </p:nvSpPr>
        <p:spPr>
          <a:xfrm rot="0">
            <a:off x="1252723" y="1658888"/>
            <a:ext cx="1439109" cy="688974"/>
          </a:xfrm>
          <a:prstGeom prst="rect">
            <a:avLst/>
          </a:prstGeom>
        </p:spPr>
        <p:txBody>
          <a:bodyPr anchor="t" rtlCol="false" tIns="0" lIns="0" bIns="0" rIns="0">
            <a:spAutoFit/>
          </a:bodyPr>
          <a:lstStyle/>
          <a:p>
            <a:pPr algn="ctr">
              <a:lnSpc>
                <a:spcPts val="5600"/>
              </a:lnSpc>
            </a:pPr>
            <a:r>
              <a:rPr lang="en-US" sz="4000" b="true">
                <a:solidFill>
                  <a:srgbClr val="000000"/>
                </a:solidFill>
                <a:latin typeface="Canva Sans Bold"/>
                <a:ea typeface="Canva Sans Bold"/>
                <a:cs typeface="Canva Sans Bold"/>
                <a:sym typeface="Canva Sans Bold"/>
              </a:rPr>
              <a:t>Code: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4582018" y="331153"/>
            <a:ext cx="12917446" cy="1644039"/>
          </a:xfrm>
          <a:custGeom>
            <a:avLst/>
            <a:gdLst/>
            <a:ahLst/>
            <a:cxnLst/>
            <a:rect r="r" b="b" t="t" l="l"/>
            <a:pathLst>
              <a:path h="1644039" w="12917446">
                <a:moveTo>
                  <a:pt x="0" y="0"/>
                </a:moveTo>
                <a:lnTo>
                  <a:pt x="12917447" y="0"/>
                </a:lnTo>
                <a:lnTo>
                  <a:pt x="12917447" y="1644038"/>
                </a:lnTo>
                <a:lnTo>
                  <a:pt x="0" y="1644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65351" y="5635066"/>
            <a:ext cx="8490239" cy="4775759"/>
          </a:xfrm>
          <a:custGeom>
            <a:avLst/>
            <a:gdLst/>
            <a:ahLst/>
            <a:cxnLst/>
            <a:rect r="r" b="b" t="t" l="l"/>
            <a:pathLst>
              <a:path h="4775759" w="8490239">
                <a:moveTo>
                  <a:pt x="0" y="0"/>
                </a:moveTo>
                <a:lnTo>
                  <a:pt x="8490239" y="0"/>
                </a:lnTo>
                <a:lnTo>
                  <a:pt x="8490239" y="4775759"/>
                </a:lnTo>
                <a:lnTo>
                  <a:pt x="0" y="4775759"/>
                </a:lnTo>
                <a:lnTo>
                  <a:pt x="0" y="0"/>
                </a:lnTo>
                <a:close/>
              </a:path>
            </a:pathLst>
          </a:custGeom>
          <a:blipFill>
            <a:blip r:embed="rId4"/>
            <a:stretch>
              <a:fillRect l="0" t="0" r="0" b="0"/>
            </a:stretch>
          </a:blipFill>
        </p:spPr>
      </p:sp>
      <p:sp>
        <p:nvSpPr>
          <p:cNvPr name="TextBox 4" id="4"/>
          <p:cNvSpPr txBox="true"/>
          <p:nvPr/>
        </p:nvSpPr>
        <p:spPr>
          <a:xfrm rot="0">
            <a:off x="1876705" y="2196611"/>
            <a:ext cx="9589450" cy="7241389"/>
          </a:xfrm>
          <a:prstGeom prst="rect">
            <a:avLst/>
          </a:prstGeom>
        </p:spPr>
        <p:txBody>
          <a:bodyPr anchor="t" rtlCol="false" tIns="0" lIns="0" bIns="0" rIns="0">
            <a:spAutoFit/>
          </a:bodyPr>
          <a:lstStyle/>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Introduction to AI</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Introduction to ML</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Tkinter &amp; Data Pre-Processing</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Functions Used</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Problem Statement</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Tools &amp; Libraries Used</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Column Name &amp; Data types </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Model Evaluation</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Visualization</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Training Set &amp; Testing Set</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Graphical User Interface (GUI)</a:t>
            </a:r>
          </a:p>
          <a:p>
            <a:pPr algn="l" marL="735793" indent="-367897" lvl="1">
              <a:lnSpc>
                <a:spcPts val="4771"/>
              </a:lnSpc>
              <a:buFont typeface="Arial"/>
              <a:buChar char="•"/>
            </a:pPr>
            <a:r>
              <a:rPr lang="en-US" b="true" sz="3408">
                <a:solidFill>
                  <a:srgbClr val="000000"/>
                </a:solidFill>
                <a:latin typeface="Canva Sans Bold"/>
                <a:ea typeface="Canva Sans Bold"/>
                <a:cs typeface="Canva Sans Bold"/>
                <a:sym typeface="Canva Sans Bold"/>
              </a:rPr>
              <a:t>Conclusion</a:t>
            </a:r>
          </a:p>
        </p:txBody>
      </p:sp>
      <p:sp>
        <p:nvSpPr>
          <p:cNvPr name="Freeform 5" id="5"/>
          <p:cNvSpPr/>
          <p:nvPr/>
        </p:nvSpPr>
        <p:spPr>
          <a:xfrm flipH="false" flipV="false" rot="0">
            <a:off x="10731350" y="0"/>
            <a:ext cx="5958241" cy="5850643"/>
          </a:xfrm>
          <a:custGeom>
            <a:avLst/>
            <a:gdLst/>
            <a:ahLst/>
            <a:cxnLst/>
            <a:rect r="r" b="b" t="t" l="l"/>
            <a:pathLst>
              <a:path h="5850643" w="5958241">
                <a:moveTo>
                  <a:pt x="0" y="0"/>
                </a:moveTo>
                <a:lnTo>
                  <a:pt x="5958241" y="0"/>
                </a:lnTo>
                <a:lnTo>
                  <a:pt x="5958241" y="5850643"/>
                </a:lnTo>
                <a:lnTo>
                  <a:pt x="0" y="5850643"/>
                </a:lnTo>
                <a:lnTo>
                  <a:pt x="0" y="0"/>
                </a:lnTo>
                <a:close/>
              </a:path>
            </a:pathLst>
          </a:custGeom>
          <a:blipFill>
            <a:blip r:embed="rId5"/>
            <a:stretch>
              <a:fillRect l="0" t="0" r="0" b="0"/>
            </a:stretch>
          </a:blipFill>
        </p:spPr>
      </p:sp>
      <p:sp>
        <p:nvSpPr>
          <p:cNvPr name="TextBox 6" id="6"/>
          <p:cNvSpPr txBox="true"/>
          <p:nvPr/>
        </p:nvSpPr>
        <p:spPr>
          <a:xfrm rot="0">
            <a:off x="2122810" y="284175"/>
            <a:ext cx="4247436"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Outline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444378" y="-784703"/>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7352" y="1294006"/>
            <a:ext cx="14913296" cy="7698989"/>
          </a:xfrm>
          <a:custGeom>
            <a:avLst/>
            <a:gdLst/>
            <a:ahLst/>
            <a:cxnLst/>
            <a:rect r="r" b="b" t="t" l="l"/>
            <a:pathLst>
              <a:path h="7698989" w="14913296">
                <a:moveTo>
                  <a:pt x="0" y="0"/>
                </a:moveTo>
                <a:lnTo>
                  <a:pt x="14913296" y="0"/>
                </a:lnTo>
                <a:lnTo>
                  <a:pt x="14913296" y="7698988"/>
                </a:lnTo>
                <a:lnTo>
                  <a:pt x="0" y="7698988"/>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216297" y="-784703"/>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6064" y="1803400"/>
            <a:ext cx="17055872" cy="6594475"/>
          </a:xfrm>
          <a:prstGeom prst="rect">
            <a:avLst/>
          </a:prstGeom>
        </p:spPr>
        <p:txBody>
          <a:bodyPr anchor="t" rtlCol="false" tIns="0" lIns="0" bIns="0" rIns="0">
            <a:spAutoFit/>
          </a:bodyPr>
          <a:lstStyle/>
          <a:p>
            <a:pPr algn="just">
              <a:lnSpc>
                <a:spcPts val="3499"/>
              </a:lnSpc>
            </a:pPr>
            <a:r>
              <a:rPr lang="en-US" sz="2499" b="true">
                <a:solidFill>
                  <a:srgbClr val="000000"/>
                </a:solidFill>
                <a:latin typeface="Codec Pro Bold"/>
                <a:ea typeface="Codec Pro Bold"/>
                <a:cs typeface="Codec Pro Bold"/>
                <a:sym typeface="Codec Pro Bold"/>
              </a:rPr>
              <a:t>This graph illustrates the distribution of price per square foot for properties. Here's a breakdown for presentation:</a:t>
            </a:r>
          </a:p>
          <a:p>
            <a:pPr algn="just" marL="1079499" indent="-359833" lvl="2">
              <a:lnSpc>
                <a:spcPts val="3499"/>
              </a:lnSpc>
              <a:buFont typeface="Arial"/>
              <a:buChar char="⚬"/>
            </a:pPr>
            <a:r>
              <a:rPr lang="en-US" b="true" sz="2499">
                <a:solidFill>
                  <a:srgbClr val="000000"/>
                </a:solidFill>
                <a:latin typeface="Codec Pro Bold"/>
                <a:ea typeface="Codec Pro Bold"/>
                <a:cs typeface="Codec Pro Bold"/>
                <a:sym typeface="Codec Pro Bold"/>
              </a:rPr>
              <a:t>X-axis:</a:t>
            </a:r>
            <a:r>
              <a:rPr lang="en-US" sz="2499">
                <a:solidFill>
                  <a:srgbClr val="000000"/>
                </a:solidFill>
                <a:latin typeface="Codec Pro"/>
                <a:ea typeface="Codec Pro"/>
                <a:cs typeface="Codec Pro"/>
                <a:sym typeface="Codec Pro"/>
              </a:rPr>
              <a:t> Price per square foot (0 to 20).</a:t>
            </a:r>
          </a:p>
          <a:p>
            <a:pPr algn="just" marL="1079499" indent="-359833" lvl="2">
              <a:lnSpc>
                <a:spcPts val="3499"/>
              </a:lnSpc>
              <a:buFont typeface="Arial"/>
              <a:buChar char="⚬"/>
            </a:pPr>
            <a:r>
              <a:rPr lang="en-US" b="true" sz="2499">
                <a:solidFill>
                  <a:srgbClr val="000000"/>
                </a:solidFill>
                <a:latin typeface="Codec Pro Bold"/>
                <a:ea typeface="Codec Pro Bold"/>
                <a:cs typeface="Codec Pro Bold"/>
                <a:sym typeface="Codec Pro Bold"/>
              </a:rPr>
              <a:t>Y-axis:</a:t>
            </a:r>
            <a:r>
              <a:rPr lang="en-US" sz="2499">
                <a:solidFill>
                  <a:srgbClr val="000000"/>
                </a:solidFill>
                <a:latin typeface="Codec Pro"/>
                <a:ea typeface="Codec Pro"/>
                <a:cs typeface="Codec Pro"/>
                <a:sym typeface="Codec Pro"/>
              </a:rPr>
              <a:t> Frequency of properties in each price range.</a:t>
            </a:r>
          </a:p>
          <a:p>
            <a:pPr algn="just">
              <a:lnSpc>
                <a:spcPts val="3499"/>
              </a:lnSpc>
            </a:pPr>
            <a:r>
              <a:rPr lang="en-US" sz="2499" b="true">
                <a:solidFill>
                  <a:srgbClr val="000000"/>
                </a:solidFill>
                <a:latin typeface="Codec Pro Bold"/>
                <a:ea typeface="Codec Pro Bold"/>
                <a:cs typeface="Codec Pro Bold"/>
                <a:sym typeface="Codec Pro Bold"/>
              </a:rPr>
              <a:t>I</a:t>
            </a:r>
            <a:r>
              <a:rPr lang="en-US" sz="2499" b="true">
                <a:solidFill>
                  <a:srgbClr val="000000"/>
                </a:solidFill>
                <a:latin typeface="Codec Pro Bold"/>
                <a:ea typeface="Codec Pro Bold"/>
                <a:cs typeface="Codec Pro Bold"/>
                <a:sym typeface="Codec Pro Bold"/>
              </a:rPr>
              <a:t>nterpretation</a:t>
            </a:r>
          </a:p>
          <a:p>
            <a:pPr algn="just" marL="1079499" indent="-359833" lvl="2">
              <a:lnSpc>
                <a:spcPts val="3499"/>
              </a:lnSpc>
              <a:buFont typeface="Arial"/>
              <a:buChar char="⚬"/>
            </a:pPr>
            <a:r>
              <a:rPr lang="en-US" sz="2499">
                <a:solidFill>
                  <a:srgbClr val="000000"/>
                </a:solidFill>
                <a:latin typeface="Codec Pro"/>
                <a:ea typeface="Codec Pro"/>
                <a:cs typeface="Codec Pro"/>
                <a:sym typeface="Codec Pro"/>
              </a:rPr>
              <a:t>Histogram (green bars) shows property counts in price brackets.</a:t>
            </a:r>
          </a:p>
          <a:p>
            <a:pPr algn="just" marL="1079499" indent="-359833" lvl="2">
              <a:lnSpc>
                <a:spcPts val="3499"/>
              </a:lnSpc>
              <a:buFont typeface="Arial"/>
              <a:buChar char="⚬"/>
            </a:pPr>
            <a:r>
              <a:rPr lang="en-US" sz="2499">
                <a:solidFill>
                  <a:srgbClr val="000000"/>
                </a:solidFill>
                <a:latin typeface="Codec Pro"/>
                <a:ea typeface="Codec Pro"/>
                <a:cs typeface="Codec Pro"/>
                <a:sym typeface="Codec Pro"/>
              </a:rPr>
              <a:t>Green curve indicates the density of distribution.</a:t>
            </a:r>
          </a:p>
          <a:p>
            <a:pPr algn="just" marL="1079499" indent="-359833" lvl="2">
              <a:lnSpc>
                <a:spcPts val="3499"/>
              </a:lnSpc>
              <a:buFont typeface="Arial"/>
              <a:buChar char="⚬"/>
            </a:pPr>
            <a:r>
              <a:rPr lang="en-US" sz="2499">
                <a:solidFill>
                  <a:srgbClr val="000000"/>
                </a:solidFill>
                <a:latin typeface="Codec Pro"/>
                <a:ea typeface="Codec Pro"/>
                <a:cs typeface="Codec Pro"/>
                <a:sym typeface="Codec Pro"/>
              </a:rPr>
              <a:t>Most data is concentrated in the low price range, with a skew towards higher prices.</a:t>
            </a:r>
          </a:p>
          <a:p>
            <a:pPr algn="just">
              <a:lnSpc>
                <a:spcPts val="3499"/>
              </a:lnSpc>
            </a:pPr>
            <a:r>
              <a:rPr lang="en-US" sz="2499" b="true">
                <a:solidFill>
                  <a:srgbClr val="000000"/>
                </a:solidFill>
                <a:latin typeface="Codec Pro Bold"/>
                <a:ea typeface="Codec Pro Bold"/>
                <a:cs typeface="Codec Pro Bold"/>
                <a:sym typeface="Codec Pro Bold"/>
              </a:rPr>
              <a:t>Key Observations:</a:t>
            </a:r>
          </a:p>
          <a:p>
            <a:pPr algn="just" marL="1079499" indent="-359833" lvl="2">
              <a:lnSpc>
                <a:spcPts val="3499"/>
              </a:lnSpc>
              <a:buFont typeface="Arial"/>
              <a:buChar char="⚬"/>
            </a:pPr>
            <a:r>
              <a:rPr lang="en-US" sz="2499">
                <a:solidFill>
                  <a:srgbClr val="000000"/>
                </a:solidFill>
                <a:latin typeface="Codec Pro"/>
                <a:ea typeface="Codec Pro"/>
                <a:cs typeface="Codec Pro"/>
                <a:sym typeface="Codec Pro"/>
              </a:rPr>
              <a:t>Sharp peak indicates many properties are priced low.</a:t>
            </a:r>
          </a:p>
          <a:p>
            <a:pPr algn="just" marL="1079499" indent="-359833" lvl="2">
              <a:lnSpc>
                <a:spcPts val="3499"/>
              </a:lnSpc>
              <a:buFont typeface="Arial"/>
              <a:buChar char="⚬"/>
            </a:pPr>
            <a:r>
              <a:rPr lang="en-US" sz="2499">
                <a:solidFill>
                  <a:srgbClr val="000000"/>
                </a:solidFill>
                <a:latin typeface="Codec Pro"/>
                <a:ea typeface="Codec Pro"/>
                <a:cs typeface="Codec Pro"/>
                <a:sym typeface="Codec Pro"/>
              </a:rPr>
              <a:t>Long tail suggests rare high-priced properties.</a:t>
            </a:r>
          </a:p>
          <a:p>
            <a:pPr algn="just" marL="1079499" indent="-359833" lvl="2">
              <a:lnSpc>
                <a:spcPts val="3499"/>
              </a:lnSpc>
              <a:buFont typeface="Arial"/>
              <a:buChar char="⚬"/>
            </a:pPr>
            <a:r>
              <a:rPr lang="en-US" sz="2499">
                <a:solidFill>
                  <a:srgbClr val="000000"/>
                </a:solidFill>
                <a:latin typeface="Codec Pro"/>
                <a:ea typeface="Codec Pro"/>
                <a:cs typeface="Codec Pro"/>
                <a:sym typeface="Codec Pro"/>
              </a:rPr>
              <a:t>Most values cluster below 2.5, with high prices as outliers.</a:t>
            </a:r>
          </a:p>
          <a:p>
            <a:pPr algn="just">
              <a:lnSpc>
                <a:spcPts val="3499"/>
              </a:lnSpc>
            </a:pPr>
            <a:r>
              <a:rPr lang="en-US" sz="2499" b="true">
                <a:solidFill>
                  <a:srgbClr val="000000"/>
                </a:solidFill>
                <a:latin typeface="Codec Pro Bold"/>
                <a:ea typeface="Codec Pro Bold"/>
                <a:cs typeface="Codec Pro Bold"/>
                <a:sym typeface="Codec Pro Bold"/>
              </a:rPr>
              <a:t>Conclusion</a:t>
            </a:r>
            <a:r>
              <a:rPr lang="en-US" sz="2499">
                <a:solidFill>
                  <a:srgbClr val="000000"/>
                </a:solidFill>
                <a:latin typeface="Codec Pro"/>
                <a:ea typeface="Codec Pro"/>
                <a:cs typeface="Codec Pro"/>
                <a:sym typeface="Codec Pro"/>
              </a:rPr>
              <a:t>:</a:t>
            </a:r>
          </a:p>
          <a:p>
            <a:pPr algn="just">
              <a:lnSpc>
                <a:spcPts val="3499"/>
              </a:lnSpc>
            </a:pPr>
            <a:r>
              <a:rPr lang="en-US" sz="2499">
                <a:solidFill>
                  <a:srgbClr val="000000"/>
                </a:solidFill>
                <a:latin typeface="Codec Pro"/>
                <a:ea typeface="Codec Pro"/>
                <a:cs typeface="Codec Pro"/>
                <a:sym typeface="Codec Pro"/>
              </a:rPr>
              <a:t>This distribution is typical in real estate, where most properties are affordable, with few expensive ones likely linked to premium locations or unique features.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95051" y="1411095"/>
            <a:ext cx="13897898" cy="7464810"/>
          </a:xfrm>
          <a:custGeom>
            <a:avLst/>
            <a:gdLst/>
            <a:ahLst/>
            <a:cxnLst/>
            <a:rect r="r" b="b" t="t" l="l"/>
            <a:pathLst>
              <a:path h="7464810" w="13897898">
                <a:moveTo>
                  <a:pt x="0" y="0"/>
                </a:moveTo>
                <a:lnTo>
                  <a:pt x="13897898" y="0"/>
                </a:lnTo>
                <a:lnTo>
                  <a:pt x="13897898" y="7464810"/>
                </a:lnTo>
                <a:lnTo>
                  <a:pt x="0" y="7464810"/>
                </a:lnTo>
                <a:lnTo>
                  <a:pt x="0" y="0"/>
                </a:lnTo>
                <a:close/>
              </a:path>
            </a:pathLst>
          </a:custGeom>
          <a:blipFill>
            <a:blip r:embed="rId4"/>
            <a:stretch>
              <a:fillRect l="0" t="0" r="0" b="0"/>
            </a:stretch>
          </a:blipFill>
          <a:ln w="38100" cap="sq">
            <a:solidFill>
              <a:srgbClr val="000000"/>
            </a:solidFill>
            <a:prstDash val="solid"/>
            <a:miter/>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216297" y="-784703"/>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96366" y="1820418"/>
            <a:ext cx="14295268" cy="6541389"/>
          </a:xfrm>
          <a:prstGeom prst="rect">
            <a:avLst/>
          </a:prstGeom>
        </p:spPr>
        <p:txBody>
          <a:bodyPr anchor="t" rtlCol="false" tIns="0" lIns="0" bIns="0" rIns="0">
            <a:spAutoFit/>
          </a:bodyPr>
          <a:lstStyle/>
          <a:p>
            <a:pPr algn="l">
              <a:lnSpc>
                <a:spcPts val="4326"/>
              </a:lnSpc>
              <a:spcBef>
                <a:spcPct val="0"/>
              </a:spcBef>
            </a:pPr>
            <a:r>
              <a:rPr lang="en-US" sz="3090">
                <a:solidFill>
                  <a:srgbClr val="000000"/>
                </a:solidFill>
                <a:latin typeface="Codec Pro"/>
                <a:ea typeface="Codec Pro"/>
                <a:cs typeface="Codec Pro"/>
                <a:sym typeface="Codec Pro"/>
              </a:rPr>
              <a:t>A s</a:t>
            </a:r>
            <a:r>
              <a:rPr lang="en-US" sz="3090">
                <a:solidFill>
                  <a:srgbClr val="000000"/>
                </a:solidFill>
                <a:latin typeface="Codec Pro"/>
                <a:ea typeface="Codec Pro"/>
                <a:cs typeface="Codec Pro"/>
                <a:sym typeface="Codec Pro"/>
              </a:rPr>
              <a:t>catter plot is used to display the relationship between two continuous variables.</a:t>
            </a:r>
          </a:p>
          <a:p>
            <a:pPr algn="l" marL="667131" indent="-333566" lvl="1">
              <a:lnSpc>
                <a:spcPts val="4326"/>
              </a:lnSpc>
              <a:spcBef>
                <a:spcPct val="0"/>
              </a:spcBef>
              <a:buFont typeface="Arial"/>
              <a:buChar char="•"/>
            </a:pPr>
            <a:r>
              <a:rPr lang="en-US" sz="3090">
                <a:solidFill>
                  <a:srgbClr val="000000"/>
                </a:solidFill>
                <a:latin typeface="Codec Pro"/>
                <a:ea typeface="Codec Pro"/>
                <a:cs typeface="Codec Pro"/>
                <a:sym typeface="Codec Pro"/>
              </a:rPr>
              <a:t>The </a:t>
            </a:r>
            <a:r>
              <a:rPr lang="en-US" b="true" sz="3090">
                <a:solidFill>
                  <a:srgbClr val="000000"/>
                </a:solidFill>
                <a:latin typeface="Codec Pro Bold"/>
                <a:ea typeface="Codec Pro Bold"/>
                <a:cs typeface="Codec Pro Bold"/>
                <a:sym typeface="Codec Pro Bold"/>
              </a:rPr>
              <a:t>x-axis </a:t>
            </a:r>
            <a:r>
              <a:rPr lang="en-US" sz="3090">
                <a:solidFill>
                  <a:srgbClr val="000000"/>
                </a:solidFill>
                <a:latin typeface="Codec Pro"/>
                <a:ea typeface="Codec Pro"/>
                <a:cs typeface="Codec Pro"/>
                <a:sym typeface="Codec Pro"/>
              </a:rPr>
              <a:t>and </a:t>
            </a:r>
            <a:r>
              <a:rPr lang="en-US" b="true" sz="3090">
                <a:solidFill>
                  <a:srgbClr val="000000"/>
                </a:solidFill>
                <a:latin typeface="Codec Pro Bold"/>
                <a:ea typeface="Codec Pro Bold"/>
                <a:cs typeface="Codec Pro Bold"/>
                <a:sym typeface="Codec Pro Bold"/>
              </a:rPr>
              <a:t>y-axis </a:t>
            </a:r>
            <a:r>
              <a:rPr lang="en-US" sz="3090">
                <a:solidFill>
                  <a:srgbClr val="000000"/>
                </a:solidFill>
                <a:latin typeface="Codec Pro"/>
                <a:ea typeface="Codec Pro"/>
                <a:cs typeface="Codec Pro"/>
                <a:sym typeface="Codec Pro"/>
              </a:rPr>
              <a:t>represent the </a:t>
            </a:r>
            <a:r>
              <a:rPr lang="en-US" b="true" sz="3090">
                <a:solidFill>
                  <a:srgbClr val="000000"/>
                </a:solidFill>
                <a:latin typeface="Codec Pro Bold"/>
                <a:ea typeface="Codec Pro Bold"/>
                <a:cs typeface="Codec Pro Bold"/>
                <a:sym typeface="Codec Pro Bold"/>
              </a:rPr>
              <a:t>two continuous variables</a:t>
            </a:r>
            <a:r>
              <a:rPr lang="en-US" sz="3090">
                <a:solidFill>
                  <a:srgbClr val="000000"/>
                </a:solidFill>
                <a:latin typeface="Codec Pro"/>
                <a:ea typeface="Codec Pro"/>
                <a:cs typeface="Codec Pro"/>
                <a:sym typeface="Codec Pro"/>
              </a:rPr>
              <a:t> being compared (e.g., square footage vs. house price).</a:t>
            </a:r>
          </a:p>
          <a:p>
            <a:pPr algn="l" marL="667131" indent="-333566" lvl="1">
              <a:lnSpc>
                <a:spcPts val="4326"/>
              </a:lnSpc>
              <a:spcBef>
                <a:spcPct val="0"/>
              </a:spcBef>
              <a:buFont typeface="Arial"/>
              <a:buChar char="•"/>
            </a:pPr>
            <a:r>
              <a:rPr lang="en-US" sz="3090">
                <a:solidFill>
                  <a:srgbClr val="000000"/>
                </a:solidFill>
                <a:latin typeface="Codec Pro"/>
                <a:ea typeface="Codec Pro"/>
                <a:cs typeface="Codec Pro"/>
                <a:sym typeface="Codec Pro"/>
              </a:rPr>
              <a:t>Each </a:t>
            </a:r>
            <a:r>
              <a:rPr lang="en-US" b="true" sz="3090">
                <a:solidFill>
                  <a:srgbClr val="000000"/>
                </a:solidFill>
                <a:latin typeface="Codec Pro Bold"/>
                <a:ea typeface="Codec Pro Bold"/>
                <a:cs typeface="Codec Pro Bold"/>
                <a:sym typeface="Codec Pro Bold"/>
              </a:rPr>
              <a:t>point </a:t>
            </a:r>
            <a:r>
              <a:rPr lang="en-US" sz="3090">
                <a:solidFill>
                  <a:srgbClr val="000000"/>
                </a:solidFill>
                <a:latin typeface="Codec Pro"/>
                <a:ea typeface="Codec Pro"/>
                <a:cs typeface="Codec Pro"/>
                <a:sym typeface="Codec Pro"/>
              </a:rPr>
              <a:t>represents a</a:t>
            </a:r>
            <a:r>
              <a:rPr lang="en-US" b="true" sz="3090">
                <a:solidFill>
                  <a:srgbClr val="000000"/>
                </a:solidFill>
                <a:latin typeface="Codec Pro Bold"/>
                <a:ea typeface="Codec Pro Bold"/>
                <a:cs typeface="Codec Pro Bold"/>
                <a:sym typeface="Codec Pro Bold"/>
              </a:rPr>
              <a:t> pair of values,</a:t>
            </a:r>
            <a:r>
              <a:rPr lang="en-US" sz="3090">
                <a:solidFill>
                  <a:srgbClr val="000000"/>
                </a:solidFill>
                <a:latin typeface="Codec Pro"/>
                <a:ea typeface="Codec Pro"/>
                <a:cs typeface="Codec Pro"/>
                <a:sym typeface="Codec Pro"/>
              </a:rPr>
              <a:t> with its position based on the values of the two variables.</a:t>
            </a:r>
          </a:p>
          <a:p>
            <a:pPr algn="l">
              <a:lnSpc>
                <a:spcPts val="4326"/>
              </a:lnSpc>
              <a:spcBef>
                <a:spcPct val="0"/>
              </a:spcBef>
            </a:pPr>
            <a:r>
              <a:rPr lang="en-US" sz="3090">
                <a:solidFill>
                  <a:srgbClr val="000000"/>
                </a:solidFill>
                <a:latin typeface="Codec Pro"/>
                <a:ea typeface="Codec Pro"/>
                <a:cs typeface="Codec Pro"/>
                <a:sym typeface="Codec Pro"/>
              </a:rPr>
              <a:t>Usage:</a:t>
            </a:r>
          </a:p>
          <a:p>
            <a:pPr algn="l" marL="667131" indent="-333566" lvl="1">
              <a:lnSpc>
                <a:spcPts val="4326"/>
              </a:lnSpc>
              <a:spcBef>
                <a:spcPct val="0"/>
              </a:spcBef>
              <a:buFont typeface="Arial"/>
              <a:buChar char="•"/>
            </a:pPr>
            <a:r>
              <a:rPr lang="en-US" sz="3090">
                <a:solidFill>
                  <a:srgbClr val="000000"/>
                </a:solidFill>
                <a:latin typeface="Codec Pro"/>
                <a:ea typeface="Codec Pro"/>
                <a:cs typeface="Codec Pro"/>
                <a:sym typeface="Codec Pro"/>
              </a:rPr>
              <a:t>Scatter plots are useful for identifying correlations (positive, negative, or no correlation) between variables.</a:t>
            </a:r>
          </a:p>
          <a:p>
            <a:pPr algn="l" marL="667131" indent="-333566" lvl="1">
              <a:lnSpc>
                <a:spcPts val="4326"/>
              </a:lnSpc>
              <a:spcBef>
                <a:spcPct val="0"/>
              </a:spcBef>
              <a:buFont typeface="Arial"/>
              <a:buChar char="•"/>
            </a:pPr>
            <a:r>
              <a:rPr lang="en-US" sz="3090">
                <a:solidFill>
                  <a:srgbClr val="000000"/>
                </a:solidFill>
                <a:latin typeface="Codec Pro"/>
                <a:ea typeface="Codec Pro"/>
                <a:cs typeface="Codec Pro"/>
                <a:sym typeface="Codec Pro"/>
              </a:rPr>
              <a:t>They also help detect outliers and trends, such as whether an increase in one variable is associated with an increase or decrease in the other.</a:t>
            </a:r>
          </a:p>
          <a:p>
            <a:pPr algn="l">
              <a:lnSpc>
                <a:spcPts val="4326"/>
              </a:lnSpc>
              <a:spcBef>
                <a:spcPct val="0"/>
              </a:spcBef>
            </a:pPr>
          </a:p>
        </p:txBody>
      </p:sp>
      <p:sp>
        <p:nvSpPr>
          <p:cNvPr name="TextBox 4" id="4"/>
          <p:cNvSpPr txBox="true"/>
          <p:nvPr/>
        </p:nvSpPr>
        <p:spPr>
          <a:xfrm rot="0">
            <a:off x="1028700" y="650875"/>
            <a:ext cx="4312976"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Canva Sans Bold"/>
                <a:ea typeface="Canva Sans Bold"/>
                <a:cs typeface="Canva Sans Bold"/>
                <a:sym typeface="Canva Sans Bold"/>
              </a:rPr>
              <a:t>(ii)  Scatter Plot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56776" y="759293"/>
            <a:ext cx="14374449" cy="8768414"/>
          </a:xfrm>
          <a:custGeom>
            <a:avLst/>
            <a:gdLst/>
            <a:ahLst/>
            <a:cxnLst/>
            <a:rect r="r" b="b" t="t" l="l"/>
            <a:pathLst>
              <a:path h="8768414" w="14374449">
                <a:moveTo>
                  <a:pt x="0" y="0"/>
                </a:moveTo>
                <a:lnTo>
                  <a:pt x="14374448" y="0"/>
                </a:lnTo>
                <a:lnTo>
                  <a:pt x="14374448" y="8768414"/>
                </a:lnTo>
                <a:lnTo>
                  <a:pt x="0" y="8768414"/>
                </a:lnTo>
                <a:lnTo>
                  <a:pt x="0" y="0"/>
                </a:lnTo>
                <a:close/>
              </a:path>
            </a:pathLst>
          </a:custGeom>
          <a:blipFill>
            <a:blip r:embed="rId4"/>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15404" y="1803400"/>
            <a:ext cx="16257191" cy="6594476"/>
          </a:xfrm>
          <a:prstGeom prst="rect">
            <a:avLst/>
          </a:prstGeom>
        </p:spPr>
        <p:txBody>
          <a:bodyPr anchor="t" rtlCol="false" tIns="0" lIns="0" bIns="0" rIns="0">
            <a:spAutoFit/>
          </a:bodyPr>
          <a:lstStyle/>
          <a:p>
            <a:pPr algn="l">
              <a:lnSpc>
                <a:spcPts val="3499"/>
              </a:lnSpc>
            </a:pPr>
            <a:r>
              <a:rPr lang="en-US" sz="2499" b="true">
                <a:solidFill>
                  <a:srgbClr val="000000"/>
                </a:solidFill>
                <a:latin typeface="Codec Pro Bold"/>
                <a:ea typeface="Codec Pro Bold"/>
                <a:cs typeface="Codec Pro Bold"/>
                <a:sym typeface="Codec Pro Bold"/>
              </a:rPr>
              <a:t>This scatter plot illustrates the relationship between house prices and size (total square feet).</a:t>
            </a:r>
          </a:p>
          <a:p>
            <a:pPr algn="l">
              <a:lnSpc>
                <a:spcPts val="3499"/>
              </a:lnSpc>
            </a:pPr>
            <a:r>
              <a:rPr lang="en-US" sz="2499" b="true">
                <a:solidFill>
                  <a:srgbClr val="000000"/>
                </a:solidFill>
                <a:latin typeface="Codec Pro Bold"/>
                <a:ea typeface="Codec Pro Bold"/>
                <a:cs typeface="Codec Pro Bold"/>
                <a:sym typeface="Codec Pro Bold"/>
              </a:rPr>
              <a:t>Graph Overview:</a:t>
            </a:r>
          </a:p>
          <a:p>
            <a:pPr algn="l" marL="1079489" indent="-359830" lvl="2">
              <a:lnSpc>
                <a:spcPts val="3499"/>
              </a:lnSpc>
              <a:buFont typeface="Arial"/>
              <a:buChar char="⚬"/>
            </a:pPr>
            <a:r>
              <a:rPr lang="en-US" sz="2499">
                <a:solidFill>
                  <a:srgbClr val="000000"/>
                </a:solidFill>
                <a:latin typeface="Codec Pro"/>
                <a:ea typeface="Codec Pro"/>
                <a:cs typeface="Codec Pro"/>
                <a:sym typeface="Codec Pro"/>
              </a:rPr>
              <a:t>X-Axis: Size of the house in square feet.</a:t>
            </a:r>
          </a:p>
          <a:p>
            <a:pPr algn="l" marL="1079489" indent="-359830" lvl="2">
              <a:lnSpc>
                <a:spcPts val="3499"/>
              </a:lnSpc>
              <a:buFont typeface="Arial"/>
              <a:buChar char="⚬"/>
            </a:pPr>
            <a:r>
              <a:rPr lang="en-US" sz="2499">
                <a:solidFill>
                  <a:srgbClr val="000000"/>
                </a:solidFill>
                <a:latin typeface="Codec Pro"/>
                <a:ea typeface="Codec Pro"/>
                <a:cs typeface="Codec Pro"/>
                <a:sym typeface="Codec Pro"/>
              </a:rPr>
              <a:t>Y-Axis: Price of the house in Lakhs.</a:t>
            </a:r>
            <a:r>
              <a:rPr lang="en-US" sz="2499">
                <a:solidFill>
                  <a:srgbClr val="000000"/>
                </a:solidFill>
                <a:latin typeface="Codec Pro"/>
                <a:ea typeface="Codec Pro"/>
                <a:cs typeface="Codec Pro"/>
                <a:sym typeface="Codec Pro"/>
              </a:rPr>
              <a:t>Each blue dot represents a house, indicating its price and size.</a:t>
            </a:r>
          </a:p>
          <a:p>
            <a:pPr algn="l">
              <a:lnSpc>
                <a:spcPts val="3499"/>
              </a:lnSpc>
            </a:pPr>
            <a:r>
              <a:rPr lang="en-US" sz="2499" b="true">
                <a:solidFill>
                  <a:srgbClr val="000000"/>
                </a:solidFill>
                <a:latin typeface="Codec Pro Bold"/>
                <a:ea typeface="Codec Pro Bold"/>
                <a:cs typeface="Codec Pro Bold"/>
                <a:sym typeface="Codec Pro Bold"/>
              </a:rPr>
              <a:t>Key Observations:</a:t>
            </a:r>
          </a:p>
          <a:p>
            <a:pPr algn="l" marL="1079489" indent="-359830" lvl="2">
              <a:lnSpc>
                <a:spcPts val="3499"/>
              </a:lnSpc>
              <a:buFont typeface="Arial"/>
              <a:buChar char="⚬"/>
            </a:pPr>
            <a:r>
              <a:rPr lang="en-US" sz="2499">
                <a:solidFill>
                  <a:srgbClr val="000000"/>
                </a:solidFill>
                <a:latin typeface="Codec Pro"/>
                <a:ea typeface="Codec Pro"/>
                <a:cs typeface="Codec Pro"/>
                <a:sym typeface="Codec Pro"/>
              </a:rPr>
              <a:t>Most Houses in Lower Range: Most houses are found in the lower left corner, indicating smaller sizes (under 10,000 sq. ft.) and prices below 500 Lakhs.</a:t>
            </a:r>
          </a:p>
          <a:p>
            <a:pPr algn="l" marL="1079489" indent="-359830" lvl="2">
              <a:lnSpc>
                <a:spcPts val="3499"/>
              </a:lnSpc>
              <a:buFont typeface="Arial"/>
              <a:buChar char="⚬"/>
            </a:pPr>
            <a:r>
              <a:rPr lang="en-US" sz="2499">
                <a:solidFill>
                  <a:srgbClr val="000000"/>
                </a:solidFill>
                <a:latin typeface="Codec Pro"/>
                <a:ea typeface="Codec Pro"/>
                <a:cs typeface="Codec Pro"/>
                <a:sym typeface="Codec Pro"/>
              </a:rPr>
              <a:t>Price and Size Relationship: Generally, larger houses have higher prices, but the relationship isn’t linear; some smaller houses are pricey, while some larger ones are cheaper.</a:t>
            </a:r>
          </a:p>
          <a:p>
            <a:pPr algn="l" marL="1079489" indent="-359830" lvl="2">
              <a:lnSpc>
                <a:spcPts val="3499"/>
              </a:lnSpc>
              <a:buFont typeface="Arial"/>
              <a:buChar char="⚬"/>
            </a:pPr>
            <a:r>
              <a:rPr lang="en-US" sz="2499">
                <a:solidFill>
                  <a:srgbClr val="000000"/>
                </a:solidFill>
                <a:latin typeface="Codec Pro"/>
                <a:ea typeface="Codec Pro"/>
                <a:cs typeface="Codec Pro"/>
                <a:sym typeface="Codec Pro"/>
              </a:rPr>
              <a:t>Outliers: A few very large houses (30,000+ sq. ft.) have high prices, but some are not as costly as expected.</a:t>
            </a:r>
          </a:p>
          <a:p>
            <a:pPr algn="l">
              <a:lnSpc>
                <a:spcPts val="3499"/>
              </a:lnSpc>
            </a:pPr>
            <a:r>
              <a:rPr lang="en-US" sz="2499" b="true">
                <a:solidFill>
                  <a:srgbClr val="000000"/>
                </a:solidFill>
                <a:latin typeface="Codec Pro Bold"/>
                <a:ea typeface="Codec Pro Bold"/>
                <a:cs typeface="Codec Pro Bold"/>
                <a:sym typeface="Codec Pro Bold"/>
              </a:rPr>
              <a:t>Conclusions</a:t>
            </a:r>
            <a:r>
              <a:rPr lang="en-US" sz="2499">
                <a:solidFill>
                  <a:srgbClr val="000000"/>
                </a:solidFill>
                <a:latin typeface="Codec Pro"/>
                <a:ea typeface="Codec Pro"/>
                <a:cs typeface="Codec Pro"/>
                <a:sym typeface="Codec Pro"/>
              </a:rPr>
              <a:t>:</a:t>
            </a:r>
          </a:p>
          <a:p>
            <a:pPr algn="l" marL="1079489" indent="-359830" lvl="2">
              <a:lnSpc>
                <a:spcPts val="3499"/>
              </a:lnSpc>
              <a:buFont typeface="Arial"/>
              <a:buChar char="⚬"/>
            </a:pPr>
            <a:r>
              <a:rPr lang="en-US" sz="2499">
                <a:solidFill>
                  <a:srgbClr val="000000"/>
                </a:solidFill>
                <a:latin typeface="Codec Pro"/>
                <a:ea typeface="Codec Pro"/>
                <a:cs typeface="Codec Pro"/>
                <a:sym typeface="Codec Pro"/>
              </a:rPr>
              <a:t>Bigger houses usually cost more, but price is influenced by other factors like location and amenities.</a:t>
            </a:r>
          </a:p>
          <a:p>
            <a:pPr algn="l" marL="1079489" indent="-359830" lvl="2">
              <a:lnSpc>
                <a:spcPts val="3499"/>
              </a:lnSpc>
              <a:buFont typeface="Arial"/>
              <a:buChar char="⚬"/>
            </a:pPr>
            <a:r>
              <a:rPr lang="en-US" sz="2499">
                <a:solidFill>
                  <a:srgbClr val="000000"/>
                </a:solidFill>
                <a:latin typeface="Codec Pro"/>
                <a:ea typeface="Codec Pro"/>
                <a:cs typeface="Codec Pro"/>
                <a:sym typeface="Codec Pro"/>
              </a:rPr>
              <a:t>Some luxury homes may be expensive despite smaller sizes due to prime locations, while larger homes might be less expensive due to various factors.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7190" y="2538089"/>
            <a:ext cx="15415693" cy="5300788"/>
          </a:xfrm>
          <a:custGeom>
            <a:avLst/>
            <a:gdLst/>
            <a:ahLst/>
            <a:cxnLst/>
            <a:rect r="r" b="b" t="t" l="l"/>
            <a:pathLst>
              <a:path h="5300788" w="15415693">
                <a:moveTo>
                  <a:pt x="0" y="0"/>
                </a:moveTo>
                <a:lnTo>
                  <a:pt x="15415693" y="0"/>
                </a:lnTo>
                <a:lnTo>
                  <a:pt x="15415693" y="5300788"/>
                </a:lnTo>
                <a:lnTo>
                  <a:pt x="0" y="5300788"/>
                </a:lnTo>
                <a:lnTo>
                  <a:pt x="0" y="0"/>
                </a:lnTo>
                <a:close/>
              </a:path>
            </a:pathLst>
          </a:custGeom>
          <a:blipFill>
            <a:blip r:embed="rId4"/>
            <a:stretch>
              <a:fillRect l="-2348" t="-6364" r="0" b="-4667"/>
            </a:stretch>
          </a:blipFill>
          <a:ln w="38100" cap="sq">
            <a:solidFill>
              <a:srgbClr val="000000"/>
            </a:solidFill>
            <a:prstDash val="solid"/>
            <a:miter/>
          </a:ln>
        </p:spPr>
      </p:sp>
    </p:spTree>
  </p:cSld>
  <p:clrMapOvr>
    <a:masterClrMapping/>
  </p:clrMapOvr>
</p:sld>
</file>

<file path=ppt/slides/slide37.xml><?xml version="1.0" encoding="utf-8"?>
<p:sld xmlns:p="http://schemas.openxmlformats.org/presentationml/2006/main" xmlns:a="http://schemas.openxmlformats.org/drawingml/2006/main">
  <p:cSld>
    <p:bg>
      <p:bgPr>
        <a:solidFill>
          <a:srgbClr val="EBF5FE"/>
        </a:solidFill>
      </p:bgPr>
    </p:bg>
    <p:spTree>
      <p:nvGrpSpPr>
        <p:cNvPr id="1" name=""/>
        <p:cNvGrpSpPr/>
        <p:nvPr/>
      </p:nvGrpSpPr>
      <p:grpSpPr>
        <a:xfrm>
          <a:off x="0" y="0"/>
          <a:ext cx="0" cy="0"/>
          <a:chOff x="0" y="0"/>
          <a:chExt cx="0" cy="0"/>
        </a:xfrm>
      </p:grpSpPr>
      <p:sp>
        <p:nvSpPr>
          <p:cNvPr name="TextBox 2" id="2"/>
          <p:cNvSpPr txBox="true"/>
          <p:nvPr/>
        </p:nvSpPr>
        <p:spPr>
          <a:xfrm rot="0">
            <a:off x="994103" y="1548955"/>
            <a:ext cx="16299793" cy="7084314"/>
          </a:xfrm>
          <a:prstGeom prst="rect">
            <a:avLst/>
          </a:prstGeom>
        </p:spPr>
        <p:txBody>
          <a:bodyPr anchor="t" rtlCol="false" tIns="0" lIns="0" bIns="0" rIns="0">
            <a:spAutoFit/>
          </a:bodyPr>
          <a:lstStyle/>
          <a:p>
            <a:pPr algn="l">
              <a:lnSpc>
                <a:spcPts val="4326"/>
              </a:lnSpc>
            </a:pPr>
            <a:r>
              <a:rPr lang="en-US" sz="3090">
                <a:solidFill>
                  <a:srgbClr val="000000"/>
                </a:solidFill>
                <a:latin typeface="Codec Pro"/>
                <a:ea typeface="Codec Pro"/>
                <a:cs typeface="Codec Pro"/>
                <a:sym typeface="Codec Pro"/>
              </a:rPr>
              <a:t> A box plot (also known as a box-and-whisker plot) provides a graphical summary of the distribution of a dataset, showing key statistical features like the median, quartiles, and outliers.</a:t>
            </a:r>
          </a:p>
          <a:p>
            <a:pPr algn="l" marL="667131" indent="-333566" lvl="1">
              <a:lnSpc>
                <a:spcPts val="4326"/>
              </a:lnSpc>
              <a:buFont typeface="Arial"/>
              <a:buChar char="•"/>
            </a:pPr>
            <a:r>
              <a:rPr lang="en-US" sz="3090">
                <a:solidFill>
                  <a:srgbClr val="000000"/>
                </a:solidFill>
                <a:latin typeface="Codec Pro"/>
                <a:ea typeface="Codec Pro"/>
                <a:cs typeface="Codec Pro"/>
                <a:sym typeface="Codec Pro"/>
              </a:rPr>
              <a:t>The</a:t>
            </a:r>
            <a:r>
              <a:rPr lang="en-US" b="true" sz="3090">
                <a:solidFill>
                  <a:srgbClr val="000000"/>
                </a:solidFill>
                <a:latin typeface="Codec Pro Bold"/>
                <a:ea typeface="Codec Pro Bold"/>
                <a:cs typeface="Codec Pro Bold"/>
                <a:sym typeface="Codec Pro Bold"/>
              </a:rPr>
              <a:t> box</a:t>
            </a:r>
            <a:r>
              <a:rPr lang="en-US" sz="3090">
                <a:solidFill>
                  <a:srgbClr val="000000"/>
                </a:solidFill>
                <a:latin typeface="Codec Pro"/>
                <a:ea typeface="Codec Pro"/>
                <a:cs typeface="Codec Pro"/>
                <a:sym typeface="Codec Pro"/>
              </a:rPr>
              <a:t> represents the </a:t>
            </a:r>
            <a:r>
              <a:rPr lang="en-US" b="true" sz="3090">
                <a:solidFill>
                  <a:srgbClr val="000000"/>
                </a:solidFill>
                <a:latin typeface="Codec Pro Bold"/>
                <a:ea typeface="Codec Pro Bold"/>
                <a:cs typeface="Codec Pro Bold"/>
                <a:sym typeface="Codec Pro Bold"/>
              </a:rPr>
              <a:t>interquartile range (IQR),</a:t>
            </a:r>
            <a:r>
              <a:rPr lang="en-US" sz="3090">
                <a:solidFill>
                  <a:srgbClr val="000000"/>
                </a:solidFill>
                <a:latin typeface="Codec Pro"/>
                <a:ea typeface="Codec Pro"/>
                <a:cs typeface="Codec Pro"/>
                <a:sym typeface="Codec Pro"/>
              </a:rPr>
              <a:t> with the lower and upper edges showing the 25th and 75th percentiles (Q1 and Q3).</a:t>
            </a:r>
          </a:p>
          <a:p>
            <a:pPr algn="l" marL="667131" indent="-333566" lvl="1">
              <a:lnSpc>
                <a:spcPts val="4326"/>
              </a:lnSpc>
              <a:buFont typeface="Arial"/>
              <a:buChar char="•"/>
            </a:pPr>
            <a:r>
              <a:rPr lang="en-US" sz="3090">
                <a:solidFill>
                  <a:srgbClr val="000000"/>
                </a:solidFill>
                <a:latin typeface="Codec Pro"/>
                <a:ea typeface="Codec Pro"/>
                <a:cs typeface="Codec Pro"/>
                <a:sym typeface="Codec Pro"/>
              </a:rPr>
              <a:t>The </a:t>
            </a:r>
            <a:r>
              <a:rPr lang="en-US" b="true" sz="3090">
                <a:solidFill>
                  <a:srgbClr val="000000"/>
                </a:solidFill>
                <a:latin typeface="Codec Pro Bold"/>
                <a:ea typeface="Codec Pro Bold"/>
                <a:cs typeface="Codec Pro Bold"/>
                <a:sym typeface="Codec Pro Bold"/>
              </a:rPr>
              <a:t>line inside the box</a:t>
            </a:r>
            <a:r>
              <a:rPr lang="en-US" sz="3090">
                <a:solidFill>
                  <a:srgbClr val="000000"/>
                </a:solidFill>
                <a:latin typeface="Codec Pro"/>
                <a:ea typeface="Codec Pro"/>
                <a:cs typeface="Codec Pro"/>
                <a:sym typeface="Codec Pro"/>
              </a:rPr>
              <a:t> represents the </a:t>
            </a:r>
            <a:r>
              <a:rPr lang="en-US" b="true" sz="3090">
                <a:solidFill>
                  <a:srgbClr val="000000"/>
                </a:solidFill>
                <a:latin typeface="Codec Pro Bold"/>
                <a:ea typeface="Codec Pro Bold"/>
                <a:cs typeface="Codec Pro Bold"/>
                <a:sym typeface="Codec Pro Bold"/>
              </a:rPr>
              <a:t>median </a:t>
            </a:r>
            <a:r>
              <a:rPr lang="en-US" sz="3090">
                <a:solidFill>
                  <a:srgbClr val="000000"/>
                </a:solidFill>
                <a:latin typeface="Codec Pro"/>
                <a:ea typeface="Codec Pro"/>
                <a:cs typeface="Codec Pro"/>
                <a:sym typeface="Codec Pro"/>
              </a:rPr>
              <a:t>(50th percentile) of the dataset.</a:t>
            </a:r>
          </a:p>
          <a:p>
            <a:pPr algn="l" marL="667131" indent="-333566" lvl="1">
              <a:lnSpc>
                <a:spcPts val="4326"/>
              </a:lnSpc>
              <a:buFont typeface="Arial"/>
              <a:buChar char="•"/>
            </a:pPr>
            <a:r>
              <a:rPr lang="en-US" sz="3090">
                <a:solidFill>
                  <a:srgbClr val="000000"/>
                </a:solidFill>
                <a:latin typeface="Codec Pro"/>
                <a:ea typeface="Codec Pro"/>
                <a:cs typeface="Codec Pro"/>
                <a:sym typeface="Codec Pro"/>
              </a:rPr>
              <a:t>The</a:t>
            </a:r>
            <a:r>
              <a:rPr lang="en-US" b="true" sz="3090">
                <a:solidFill>
                  <a:srgbClr val="000000"/>
                </a:solidFill>
                <a:latin typeface="Codec Pro Bold"/>
                <a:ea typeface="Codec Pro Bold"/>
                <a:cs typeface="Codec Pro Bold"/>
                <a:sym typeface="Codec Pro Bold"/>
              </a:rPr>
              <a:t> whiskers</a:t>
            </a:r>
            <a:r>
              <a:rPr lang="en-US" sz="3090">
                <a:solidFill>
                  <a:srgbClr val="000000"/>
                </a:solidFill>
                <a:latin typeface="Codec Pro"/>
                <a:ea typeface="Codec Pro"/>
                <a:cs typeface="Codec Pro"/>
                <a:sym typeface="Codec Pro"/>
              </a:rPr>
              <a:t> extend from the box to the s</a:t>
            </a:r>
            <a:r>
              <a:rPr lang="en-US" b="true" sz="3090">
                <a:solidFill>
                  <a:srgbClr val="000000"/>
                </a:solidFill>
                <a:latin typeface="Codec Pro Bold"/>
                <a:ea typeface="Codec Pro Bold"/>
                <a:cs typeface="Codec Pro Bold"/>
                <a:sym typeface="Codec Pro Bold"/>
              </a:rPr>
              <a:t>mallest and largest data points</a:t>
            </a:r>
            <a:r>
              <a:rPr lang="en-US" sz="3090">
                <a:solidFill>
                  <a:srgbClr val="000000"/>
                </a:solidFill>
                <a:latin typeface="Codec Pro"/>
                <a:ea typeface="Codec Pro"/>
                <a:cs typeface="Codec Pro"/>
                <a:sym typeface="Codec Pro"/>
              </a:rPr>
              <a:t> within 1.5 times the IQR.</a:t>
            </a:r>
          </a:p>
          <a:p>
            <a:pPr algn="l" marL="667131" indent="-333566" lvl="1">
              <a:lnSpc>
                <a:spcPts val="4326"/>
              </a:lnSpc>
              <a:buFont typeface="Arial"/>
              <a:buChar char="•"/>
            </a:pPr>
            <a:r>
              <a:rPr lang="en-US" b="true" sz="3090">
                <a:solidFill>
                  <a:srgbClr val="000000"/>
                </a:solidFill>
                <a:latin typeface="Codec Pro Bold"/>
                <a:ea typeface="Codec Pro Bold"/>
                <a:cs typeface="Codec Pro Bold"/>
                <a:sym typeface="Codec Pro Bold"/>
              </a:rPr>
              <a:t>Outliers </a:t>
            </a:r>
            <a:r>
              <a:rPr lang="en-US" sz="3090">
                <a:solidFill>
                  <a:srgbClr val="000000"/>
                </a:solidFill>
                <a:latin typeface="Codec Pro"/>
                <a:ea typeface="Codec Pro"/>
                <a:cs typeface="Codec Pro"/>
                <a:sym typeface="Codec Pro"/>
              </a:rPr>
              <a:t>are represented as </a:t>
            </a:r>
            <a:r>
              <a:rPr lang="en-US" b="true" sz="3090">
                <a:solidFill>
                  <a:srgbClr val="000000"/>
                </a:solidFill>
                <a:latin typeface="Codec Pro Bold"/>
                <a:ea typeface="Codec Pro Bold"/>
                <a:cs typeface="Codec Pro Bold"/>
                <a:sym typeface="Codec Pro Bold"/>
              </a:rPr>
              <a:t>individual points beyond the whiskers.</a:t>
            </a:r>
          </a:p>
          <a:p>
            <a:pPr algn="l">
              <a:lnSpc>
                <a:spcPts val="4326"/>
              </a:lnSpc>
            </a:pPr>
            <a:r>
              <a:rPr lang="en-US" sz="3090">
                <a:solidFill>
                  <a:srgbClr val="000000"/>
                </a:solidFill>
                <a:latin typeface="Codec Pro"/>
                <a:ea typeface="Codec Pro"/>
                <a:cs typeface="Codec Pro"/>
                <a:sym typeface="Codec Pro"/>
              </a:rPr>
              <a:t>Usage:</a:t>
            </a:r>
          </a:p>
          <a:p>
            <a:pPr algn="l" marL="667131" indent="-333566" lvl="1">
              <a:lnSpc>
                <a:spcPts val="4326"/>
              </a:lnSpc>
              <a:buFont typeface="Arial"/>
              <a:buChar char="•"/>
            </a:pPr>
            <a:r>
              <a:rPr lang="en-US" sz="3090">
                <a:solidFill>
                  <a:srgbClr val="000000"/>
                </a:solidFill>
                <a:latin typeface="Codec Pro"/>
                <a:ea typeface="Codec Pro"/>
                <a:cs typeface="Codec Pro"/>
                <a:sym typeface="Codec Pro"/>
              </a:rPr>
              <a:t>Box plots are great for summarizing data, detecting outliers, and comparing distributions across different categories (e.g., comparing house prices across different cities).</a:t>
            </a:r>
          </a:p>
        </p:txBody>
      </p:sp>
      <p:sp>
        <p:nvSpPr>
          <p:cNvPr name="TextBox 3" id="3"/>
          <p:cNvSpPr txBox="true"/>
          <p:nvPr/>
        </p:nvSpPr>
        <p:spPr>
          <a:xfrm rot="0">
            <a:off x="1028700" y="556577"/>
            <a:ext cx="3983018"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Canva Sans Bold"/>
                <a:ea typeface="Canva Sans Bold"/>
                <a:cs typeface="Canva Sans Bold"/>
                <a:sym typeface="Canva Sans Bold"/>
              </a:rPr>
              <a:t>(iii)  Box plot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descr="Minimalist UI Elements Button Home Search Check Bar Slide Illustration"/>
          <p:cNvSpPr/>
          <p:nvPr/>
        </p:nvSpPr>
        <p:spPr>
          <a:xfrm flipH="false" flipV="false" rot="0">
            <a:off x="16416515" y="2046238"/>
            <a:ext cx="505147" cy="505147"/>
          </a:xfrm>
          <a:custGeom>
            <a:avLst/>
            <a:gdLst/>
            <a:ahLst/>
            <a:cxnLst/>
            <a:rect r="r" b="b" t="t" l="l"/>
            <a:pathLst>
              <a:path h="505147" w="505147">
                <a:moveTo>
                  <a:pt x="0" y="0"/>
                </a:moveTo>
                <a:lnTo>
                  <a:pt x="505147" y="0"/>
                </a:lnTo>
                <a:lnTo>
                  <a:pt x="505147" y="505146"/>
                </a:lnTo>
                <a:lnTo>
                  <a:pt x="0" y="5051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9982" y="914068"/>
            <a:ext cx="16228035" cy="8458863"/>
          </a:xfrm>
          <a:custGeom>
            <a:avLst/>
            <a:gdLst/>
            <a:ahLst/>
            <a:cxnLst/>
            <a:rect r="r" b="b" t="t" l="l"/>
            <a:pathLst>
              <a:path h="8458863" w="16228035">
                <a:moveTo>
                  <a:pt x="0" y="0"/>
                </a:moveTo>
                <a:lnTo>
                  <a:pt x="16228036" y="0"/>
                </a:lnTo>
                <a:lnTo>
                  <a:pt x="16228036" y="8458864"/>
                </a:lnTo>
                <a:lnTo>
                  <a:pt x="0" y="8458864"/>
                </a:lnTo>
                <a:lnTo>
                  <a:pt x="0" y="0"/>
                </a:lnTo>
                <a:close/>
              </a:path>
            </a:pathLst>
          </a:custGeom>
          <a:blipFill>
            <a:blip r:embed="rId6"/>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p:cSld>
    <p:bg>
      <p:bgPr>
        <a:solidFill>
          <a:srgbClr val="EBF5FE"/>
        </a:solidFill>
      </p:bgPr>
    </p:bg>
    <p:spTree>
      <p:nvGrpSpPr>
        <p:cNvPr id="1" name=""/>
        <p:cNvGrpSpPr/>
        <p:nvPr/>
      </p:nvGrpSpPr>
      <p:grpSpPr>
        <a:xfrm>
          <a:off x="0" y="0"/>
          <a:ext cx="0" cy="0"/>
          <a:chOff x="0" y="0"/>
          <a:chExt cx="0" cy="0"/>
        </a:xfrm>
      </p:grpSpPr>
      <p:sp>
        <p:nvSpPr>
          <p:cNvPr name="TextBox 2" id="2"/>
          <p:cNvSpPr txBox="true"/>
          <p:nvPr/>
        </p:nvSpPr>
        <p:spPr>
          <a:xfrm rot="0">
            <a:off x="269409" y="746125"/>
            <a:ext cx="17749183" cy="8747125"/>
          </a:xfrm>
          <a:prstGeom prst="rect">
            <a:avLst/>
          </a:prstGeom>
        </p:spPr>
        <p:txBody>
          <a:bodyPr anchor="t" rtlCol="false" tIns="0" lIns="0" bIns="0" rIns="0">
            <a:spAutoFit/>
          </a:bodyPr>
          <a:lstStyle/>
          <a:p>
            <a:pPr algn="l" marL="0" indent="0" lvl="0">
              <a:lnSpc>
                <a:spcPts val="3499"/>
              </a:lnSpc>
            </a:pPr>
            <a:r>
              <a:rPr lang="en-US" b="true" sz="2499">
                <a:solidFill>
                  <a:srgbClr val="000000"/>
                </a:solidFill>
                <a:latin typeface="Canva Sans Bold"/>
                <a:ea typeface="Canva Sans Bold"/>
                <a:cs typeface="Canva Sans Bold"/>
                <a:sym typeface="Canva Sans Bold"/>
              </a:rPr>
              <a:t>This box plot visualizes property prices based on different BHK (Bedroom-Hall-Kitchen) configurations:</a:t>
            </a:r>
          </a:p>
          <a:p>
            <a:pPr algn="l">
              <a:lnSpc>
                <a:spcPts val="3499"/>
              </a:lnSpc>
            </a:pPr>
            <a:r>
              <a:rPr lang="en-US" sz="2499" b="true">
                <a:solidFill>
                  <a:srgbClr val="000000"/>
                </a:solidFill>
                <a:latin typeface="Canva Sans Bold"/>
                <a:ea typeface="Canva Sans Bold"/>
                <a:cs typeface="Canva Sans Bold"/>
                <a:sym typeface="Canva Sans Bold"/>
              </a:rPr>
              <a:t>Graph Overview:</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X-axis: Number of BHKs</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Y-axis: Price (in Lakhs)</a:t>
            </a:r>
          </a:p>
          <a:p>
            <a:pPr algn="l">
              <a:lnSpc>
                <a:spcPts val="3499"/>
              </a:lnSpc>
            </a:pPr>
            <a:r>
              <a:rPr lang="en-US" sz="2499" b="true">
                <a:solidFill>
                  <a:srgbClr val="000000"/>
                </a:solidFill>
                <a:latin typeface="Canva Sans Bold"/>
                <a:ea typeface="Canva Sans Bold"/>
                <a:cs typeface="Canva Sans Bold"/>
                <a:sym typeface="Canva Sans Bold"/>
              </a:rPr>
              <a:t>Components of a Box Plot:</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Bottom whisker: Minimum price (excluding outliers)</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Bottom edge: 25th percentile (Q1)</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Median line: 50th percentile (Q2)</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Top edge: 75th percentile (Q3)</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Top whisker: Maximum price (excluding outliers)</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Dots outside whiskers: Outliers</a:t>
            </a:r>
          </a:p>
          <a:p>
            <a:pPr algn="l">
              <a:lnSpc>
                <a:spcPts val="3499"/>
              </a:lnSpc>
            </a:pPr>
            <a:r>
              <a:rPr lang="en-US" sz="2499" b="true">
                <a:solidFill>
                  <a:srgbClr val="000000"/>
                </a:solidFill>
                <a:latin typeface="Canva Sans Bold"/>
                <a:ea typeface="Canva Sans Bold"/>
                <a:cs typeface="Canva Sans Bold"/>
                <a:sym typeface="Canva Sans Bold"/>
              </a:rPr>
              <a:t>Key</a:t>
            </a:r>
            <a:r>
              <a:rPr lang="en-US" sz="2499">
                <a:solidFill>
                  <a:srgbClr val="000000"/>
                </a:solidFill>
                <a:latin typeface="Canva Sans"/>
                <a:ea typeface="Canva Sans"/>
                <a:cs typeface="Canva Sans"/>
                <a:sym typeface="Canva Sans"/>
              </a:rPr>
              <a:t> </a:t>
            </a:r>
            <a:r>
              <a:rPr lang="en-US" sz="2499" b="true">
                <a:solidFill>
                  <a:srgbClr val="000000"/>
                </a:solidFill>
                <a:latin typeface="Canva Sans Bold"/>
                <a:ea typeface="Canva Sans Bold"/>
                <a:cs typeface="Canva Sans Bold"/>
                <a:sym typeface="Canva Sans Bold"/>
              </a:rPr>
              <a:t>Observations</a:t>
            </a:r>
            <a:r>
              <a:rPr lang="en-US" sz="2499">
                <a:solidFill>
                  <a:srgbClr val="000000"/>
                </a:solidFill>
                <a:latin typeface="Canva Sans"/>
                <a:ea typeface="Canva Sans"/>
                <a:cs typeface="Canva Sans"/>
                <a:sym typeface="Canva Sans"/>
              </a:rPr>
              <a:t>:</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Trend: Median prices rise with more BHKs, as larger properties are generally pricier.</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Price Variation: 1-5 BHK prices are consistent, while 6+ BHKs show greater price variability.</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Outliers: Many expensive smaller properties exist; extremely high BHK values (16, 18, 27, 43) have few data points.</a:t>
            </a:r>
          </a:p>
          <a:p>
            <a:pPr algn="l">
              <a:lnSpc>
                <a:spcPts val="3499"/>
              </a:lnSpc>
            </a:pPr>
            <a:r>
              <a:rPr lang="en-US" sz="2499" b="true">
                <a:solidFill>
                  <a:srgbClr val="000000"/>
                </a:solidFill>
                <a:latin typeface="Canva Sans Bold"/>
                <a:ea typeface="Canva Sans Bold"/>
                <a:cs typeface="Canva Sans Bold"/>
                <a:sym typeface="Canva Sans Bold"/>
              </a:rPr>
              <a:t>Conclusion</a:t>
            </a:r>
            <a:r>
              <a:rPr lang="en-US" sz="2499">
                <a:solidFill>
                  <a:srgbClr val="000000"/>
                </a:solidFill>
                <a:latin typeface="Canva Sans"/>
                <a:ea typeface="Canva Sans"/>
                <a:cs typeface="Canva Sans"/>
                <a:sym typeface="Canva Sans"/>
              </a:rPr>
              <a:t>:</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Most properties have 1-5 BHKs.</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Larger properties show wider price ranges due to factors like luxury features and location.</a:t>
            </a:r>
          </a:p>
          <a:p>
            <a:pPr algn="l" marL="1079499" indent="-359833" lvl="2">
              <a:lnSpc>
                <a:spcPts val="3499"/>
              </a:lnSpc>
              <a:buFont typeface="Arial"/>
              <a:buChar char="⚬"/>
            </a:pPr>
            <a:r>
              <a:rPr lang="en-US" sz="2499">
                <a:solidFill>
                  <a:srgbClr val="000000"/>
                </a:solidFill>
                <a:latin typeface="Canva Sans"/>
                <a:ea typeface="Canva Sans"/>
                <a:cs typeface="Canva Sans"/>
                <a:sym typeface="Canva Sans"/>
              </a:rPr>
              <a:t>Outliers indicate some premium properties significantly exceed typical prices.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63187"/>
            <a:ext cx="10859279" cy="1382090"/>
          </a:xfrm>
          <a:custGeom>
            <a:avLst/>
            <a:gdLst/>
            <a:ahLst/>
            <a:cxnLst/>
            <a:rect r="r" b="b" t="t" l="l"/>
            <a:pathLst>
              <a:path h="1382090" w="10859279">
                <a:moveTo>
                  <a:pt x="0" y="0"/>
                </a:moveTo>
                <a:lnTo>
                  <a:pt x="10859279" y="0"/>
                </a:lnTo>
                <a:lnTo>
                  <a:pt x="10859279" y="1382090"/>
                </a:lnTo>
                <a:lnTo>
                  <a:pt x="0" y="13820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81038" y="2454873"/>
            <a:ext cx="15126285" cy="7154737"/>
            <a:chOff x="0" y="0"/>
            <a:chExt cx="20168380" cy="9539649"/>
          </a:xfrm>
        </p:grpSpPr>
        <p:sp>
          <p:nvSpPr>
            <p:cNvPr name="TextBox 5" id="5"/>
            <p:cNvSpPr txBox="true"/>
            <p:nvPr/>
          </p:nvSpPr>
          <p:spPr>
            <a:xfrm rot="0">
              <a:off x="6448" y="-123825"/>
              <a:ext cx="19544647" cy="3110800"/>
            </a:xfrm>
            <a:prstGeom prst="rect">
              <a:avLst/>
            </a:prstGeom>
          </p:spPr>
          <p:txBody>
            <a:bodyPr anchor="t" rtlCol="false" tIns="0" lIns="0" bIns="0" rIns="0">
              <a:spAutoFit/>
            </a:bodyPr>
            <a:lstStyle/>
            <a:p>
              <a:pPr algn="l">
                <a:lnSpc>
                  <a:spcPts val="4622"/>
                </a:lnSpc>
              </a:pPr>
              <a:r>
                <a:rPr lang="en-US" sz="3301">
                  <a:solidFill>
                    <a:srgbClr val="000000"/>
                  </a:solidFill>
                  <a:latin typeface="Codec Pro"/>
                  <a:ea typeface="Codec Pro"/>
                  <a:cs typeface="Codec Pro"/>
                  <a:sym typeface="Codec Pro"/>
                </a:rPr>
                <a:t>Artificial Intelligence (AI) is a computer science field focused on creating systems that perform tasks requiring human-like intelligence, including learning, reasoning, problem-solving, perception, and natural language processing.</a:t>
              </a:r>
            </a:p>
          </p:txBody>
        </p:sp>
        <p:sp>
          <p:nvSpPr>
            <p:cNvPr name="TextBox 6" id="6"/>
            <p:cNvSpPr txBox="true"/>
            <p:nvPr/>
          </p:nvSpPr>
          <p:spPr>
            <a:xfrm rot="0">
              <a:off x="0" y="3358559"/>
              <a:ext cx="20168380" cy="6181090"/>
            </a:xfrm>
            <a:prstGeom prst="rect">
              <a:avLst/>
            </a:prstGeom>
          </p:spPr>
          <p:txBody>
            <a:bodyPr anchor="t" rtlCol="false" tIns="0" lIns="0" bIns="0" rIns="0">
              <a:spAutoFit/>
            </a:bodyPr>
            <a:lstStyle/>
            <a:p>
              <a:pPr algn="l" marL="0" indent="0" lvl="0">
                <a:lnSpc>
                  <a:spcPts val="4620"/>
                </a:lnSpc>
              </a:pPr>
              <a:r>
                <a:rPr lang="en-US" sz="3300">
                  <a:solidFill>
                    <a:srgbClr val="000000"/>
                  </a:solidFill>
                  <a:latin typeface="Arimo"/>
                  <a:ea typeface="Arimo"/>
                  <a:cs typeface="Arimo"/>
                  <a:sym typeface="Arimo"/>
                </a:rPr>
                <a:t>AI is categorized into </a:t>
              </a:r>
              <a:r>
                <a:rPr lang="en-US" b="true" sz="3300">
                  <a:solidFill>
                    <a:srgbClr val="000000"/>
                  </a:solidFill>
                  <a:latin typeface="Arimo Bold"/>
                  <a:ea typeface="Arimo Bold"/>
                  <a:cs typeface="Arimo Bold"/>
                  <a:sym typeface="Arimo Bold"/>
                </a:rPr>
                <a:t>three </a:t>
              </a:r>
              <a:r>
                <a:rPr lang="en-US" sz="3300">
                  <a:solidFill>
                    <a:srgbClr val="000000"/>
                  </a:solidFill>
                  <a:latin typeface="Arimo"/>
                  <a:ea typeface="Arimo"/>
                  <a:cs typeface="Arimo"/>
                  <a:sym typeface="Arimo"/>
                </a:rPr>
                <a:t>types:</a:t>
              </a:r>
            </a:p>
            <a:p>
              <a:pPr algn="l" marL="712470" indent="-356235" lvl="1">
                <a:lnSpc>
                  <a:spcPts val="4620"/>
                </a:lnSpc>
                <a:buFont typeface="Arial"/>
                <a:buChar char="•"/>
              </a:pPr>
              <a:r>
                <a:rPr lang="en-US" b="true" sz="3300">
                  <a:solidFill>
                    <a:srgbClr val="000000"/>
                  </a:solidFill>
                  <a:latin typeface="Arimo Bold"/>
                  <a:ea typeface="Arimo Bold"/>
                  <a:cs typeface="Arimo Bold"/>
                  <a:sym typeface="Arimo Bold"/>
                </a:rPr>
                <a:t>Weak AI:</a:t>
              </a:r>
              <a:r>
                <a:rPr lang="en-US" sz="3300">
                  <a:solidFill>
                    <a:srgbClr val="000000"/>
                  </a:solidFill>
                  <a:latin typeface="Arimo"/>
                  <a:ea typeface="Arimo"/>
                  <a:cs typeface="Arimo"/>
                  <a:sym typeface="Arimo"/>
                </a:rPr>
                <a:t> Task-specific, limited context, no general cognitive abilities (e.g., facial recognition, self-driving cars).</a:t>
              </a:r>
            </a:p>
            <a:p>
              <a:pPr algn="l" marL="712470" indent="-356235" lvl="1">
                <a:lnSpc>
                  <a:spcPts val="4620"/>
                </a:lnSpc>
                <a:buFont typeface="Arial"/>
                <a:buChar char="•"/>
              </a:pPr>
              <a:r>
                <a:rPr lang="en-US" b="true" sz="3300">
                  <a:solidFill>
                    <a:srgbClr val="000000"/>
                  </a:solidFill>
                  <a:latin typeface="Arimo Bold"/>
                  <a:ea typeface="Arimo Bold"/>
                  <a:cs typeface="Arimo Bold"/>
                  <a:sym typeface="Arimo Bold"/>
                </a:rPr>
                <a:t>Strong AI:</a:t>
              </a:r>
              <a:r>
                <a:rPr lang="en-US" sz="3300">
                  <a:solidFill>
                    <a:srgbClr val="000000"/>
                  </a:solidFill>
                  <a:latin typeface="Arimo"/>
                  <a:ea typeface="Arimo"/>
                  <a:cs typeface="Arimo"/>
                  <a:sym typeface="Arimo"/>
                </a:rPr>
                <a:t> Advanced AI that can reason, plan, and solve problems like a human.</a:t>
              </a:r>
            </a:p>
            <a:p>
              <a:pPr algn="l" marL="712470" indent="-356235" lvl="1">
                <a:lnSpc>
                  <a:spcPts val="4620"/>
                </a:lnSpc>
                <a:buFont typeface="Arial"/>
                <a:buChar char="•"/>
              </a:pPr>
              <a:r>
                <a:rPr lang="en-US" b="true" sz="3300">
                  <a:solidFill>
                    <a:srgbClr val="000000"/>
                  </a:solidFill>
                  <a:latin typeface="Arimo Bold"/>
                  <a:ea typeface="Arimo Bold"/>
                  <a:cs typeface="Arimo Bold"/>
                  <a:sym typeface="Arimo Bold"/>
                </a:rPr>
                <a:t>Super AI: </a:t>
              </a:r>
              <a:r>
                <a:rPr lang="en-US" sz="3300">
                  <a:solidFill>
                    <a:srgbClr val="000000"/>
                  </a:solidFill>
                  <a:latin typeface="Arimo"/>
                  <a:ea typeface="Arimo"/>
                  <a:cs typeface="Arimo"/>
                  <a:sym typeface="Arimo"/>
                </a:rPr>
                <a:t>Theoretical AI that exceeds human intelligence in all areas, including creativity and emotional intelligence, with self-awareness and autonomy.</a:t>
              </a:r>
            </a:p>
          </p:txBody>
        </p:sp>
      </p:grpSp>
      <p:sp>
        <p:nvSpPr>
          <p:cNvPr name="TextBox 7" id="7"/>
          <p:cNvSpPr txBox="true"/>
          <p:nvPr/>
        </p:nvSpPr>
        <p:spPr>
          <a:xfrm rot="0">
            <a:off x="356829" y="391737"/>
            <a:ext cx="1050245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Introduction to AI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01175" y="1060749"/>
            <a:ext cx="14009570" cy="7946098"/>
          </a:xfrm>
          <a:custGeom>
            <a:avLst/>
            <a:gdLst/>
            <a:ahLst/>
            <a:cxnLst/>
            <a:rect r="r" b="b" t="t" l="l"/>
            <a:pathLst>
              <a:path h="7946098" w="14009570">
                <a:moveTo>
                  <a:pt x="0" y="0"/>
                </a:moveTo>
                <a:lnTo>
                  <a:pt x="14009570" y="0"/>
                </a:lnTo>
                <a:lnTo>
                  <a:pt x="14009570" y="7946098"/>
                </a:lnTo>
                <a:lnTo>
                  <a:pt x="0" y="7946098"/>
                </a:lnTo>
                <a:lnTo>
                  <a:pt x="0" y="0"/>
                </a:lnTo>
                <a:close/>
              </a:path>
            </a:pathLst>
          </a:custGeom>
          <a:blipFill>
            <a:blip r:embed="rId4"/>
            <a:stretch>
              <a:fillRect l="-884" t="0" r="0" b="-2761"/>
            </a:stretch>
          </a:blipFill>
          <a:ln w="38100" cap="sq">
            <a:solidFill>
              <a:srgbClr val="000000"/>
            </a:solidFill>
            <a:prstDash val="solid"/>
            <a:miter/>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9144000" y="-550257"/>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0499" y="581479"/>
            <a:ext cx="14733665" cy="9650784"/>
            <a:chOff x="0" y="0"/>
            <a:chExt cx="19644886" cy="12867712"/>
          </a:xfrm>
        </p:grpSpPr>
        <p:sp>
          <p:nvSpPr>
            <p:cNvPr name="Freeform 4" id="4"/>
            <p:cNvSpPr/>
            <p:nvPr/>
          </p:nvSpPr>
          <p:spPr>
            <a:xfrm flipH="false" flipV="false" rot="0">
              <a:off x="375206" y="0"/>
              <a:ext cx="19269681" cy="9774829"/>
            </a:xfrm>
            <a:custGeom>
              <a:avLst/>
              <a:gdLst/>
              <a:ahLst/>
              <a:cxnLst/>
              <a:rect r="r" b="b" t="t" l="l"/>
              <a:pathLst>
                <a:path h="9774829" w="19269681">
                  <a:moveTo>
                    <a:pt x="0" y="0"/>
                  </a:moveTo>
                  <a:lnTo>
                    <a:pt x="19269680" y="0"/>
                  </a:lnTo>
                  <a:lnTo>
                    <a:pt x="19269680" y="9774829"/>
                  </a:lnTo>
                  <a:lnTo>
                    <a:pt x="0" y="9774829"/>
                  </a:lnTo>
                  <a:lnTo>
                    <a:pt x="0" y="0"/>
                  </a:lnTo>
                  <a:close/>
                </a:path>
              </a:pathLst>
            </a:custGeom>
            <a:blipFill>
              <a:blip r:embed="rId4"/>
              <a:stretch>
                <a:fillRect l="-1948" t="0" r="-13" b="0"/>
              </a:stretch>
            </a:blipFill>
          </p:spPr>
        </p:sp>
        <p:sp>
          <p:nvSpPr>
            <p:cNvPr name="Freeform 5" id="5"/>
            <p:cNvSpPr/>
            <p:nvPr/>
          </p:nvSpPr>
          <p:spPr>
            <a:xfrm flipH="false" flipV="false" rot="0">
              <a:off x="0" y="9749429"/>
              <a:ext cx="19644886" cy="3118283"/>
            </a:xfrm>
            <a:custGeom>
              <a:avLst/>
              <a:gdLst/>
              <a:ahLst/>
              <a:cxnLst/>
              <a:rect r="r" b="b" t="t" l="l"/>
              <a:pathLst>
                <a:path h="3118283" w="19644886">
                  <a:moveTo>
                    <a:pt x="0" y="0"/>
                  </a:moveTo>
                  <a:lnTo>
                    <a:pt x="19644886" y="0"/>
                  </a:lnTo>
                  <a:lnTo>
                    <a:pt x="19644886" y="3118283"/>
                  </a:lnTo>
                  <a:lnTo>
                    <a:pt x="0" y="3118283"/>
                  </a:lnTo>
                  <a:lnTo>
                    <a:pt x="0" y="0"/>
                  </a:lnTo>
                  <a:close/>
                </a:path>
              </a:pathLst>
            </a:custGeom>
            <a:blipFill>
              <a:blip r:embed="rId5"/>
              <a:stretch>
                <a:fillRect l="-674" t="-15241" r="-7821" b="-3519"/>
              </a:stretch>
            </a:blipFill>
          </p:spPr>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9144000" y="-550257"/>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1632" y="708025"/>
            <a:ext cx="16944737" cy="8785225"/>
          </a:xfrm>
          <a:prstGeom prst="rect">
            <a:avLst/>
          </a:prstGeom>
        </p:spPr>
        <p:txBody>
          <a:bodyPr anchor="t" rtlCol="false" tIns="0" lIns="0" bIns="0" rIns="0">
            <a:spAutoFit/>
          </a:bodyPr>
          <a:lstStyle/>
          <a:p>
            <a:pPr algn="l">
              <a:lnSpc>
                <a:spcPts val="3499"/>
              </a:lnSpc>
            </a:pPr>
            <a:r>
              <a:rPr lang="en-US" sz="2499" b="true">
                <a:solidFill>
                  <a:srgbClr val="000000"/>
                </a:solidFill>
                <a:latin typeface="Codec Pro Bold"/>
                <a:ea typeface="Codec Pro Bold"/>
                <a:cs typeface="Codec Pro Bold"/>
                <a:sym typeface="Codec Pro Bold"/>
              </a:rPr>
              <a:t>This box plot visualizes house prices across the top 10 locations, making it easy to understand price distribution.</a:t>
            </a:r>
          </a:p>
          <a:p>
            <a:pPr algn="l">
              <a:lnSpc>
                <a:spcPts val="3499"/>
              </a:lnSpc>
            </a:pPr>
            <a:r>
              <a:rPr lang="en-US" sz="2499" b="true">
                <a:solidFill>
                  <a:srgbClr val="000000"/>
                </a:solidFill>
                <a:latin typeface="Codec Pro Bold"/>
                <a:ea typeface="Codec Pro Bold"/>
                <a:cs typeface="Codec Pro Bold"/>
                <a:sym typeface="Codec Pro Bold"/>
              </a:rPr>
              <a:t>Graph Overview:</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X-axis: top 10 locations </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Y-axis: house prices.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Each box plot represents price distribution per location.</a:t>
            </a:r>
          </a:p>
          <a:p>
            <a:pPr algn="l">
              <a:lnSpc>
                <a:spcPts val="3499"/>
              </a:lnSpc>
            </a:pPr>
            <a:r>
              <a:rPr lang="en-US" sz="2499" b="true">
                <a:solidFill>
                  <a:srgbClr val="000000"/>
                </a:solidFill>
                <a:latin typeface="Codec Pro Bold"/>
                <a:ea typeface="Codec Pro Bold"/>
                <a:cs typeface="Codec Pro Bold"/>
                <a:sym typeface="Codec Pro Bold"/>
              </a:rPr>
              <a:t>Components of a Box Plot:</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Bottom whisker: lowest price (excluding outliers).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Bottom edge: 25th percentile (Q1).</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Middle line: median price (Q2).</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Top edge: 75th percentile (Q3).</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Top whisker: highest price (excluding outliers).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Dots outside whiskers: outliers (significantly higher prices).</a:t>
            </a:r>
          </a:p>
          <a:p>
            <a:pPr algn="l">
              <a:lnSpc>
                <a:spcPts val="3499"/>
              </a:lnSpc>
            </a:pPr>
            <a:r>
              <a:rPr lang="en-US" sz="2499" b="true">
                <a:solidFill>
                  <a:srgbClr val="000000"/>
                </a:solidFill>
                <a:latin typeface="Codec Pro Bold"/>
                <a:ea typeface="Codec Pro Bold"/>
                <a:cs typeface="Codec Pro Bold"/>
                <a:sym typeface="Codec Pro Bold"/>
              </a:rPr>
              <a:t>Key Observations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Price Variation:Wider boxes indicate more price range; narrower boxes suggest consistency.</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Median Prices:Higher median indicates more expensive areas; lower median suggests affordability.</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Outliers: Many outliers highlight significantly expensive homes, with some exceeding 1000 Lakhs.</a:t>
            </a:r>
          </a:p>
          <a:p>
            <a:pPr algn="l">
              <a:lnSpc>
                <a:spcPts val="3499"/>
              </a:lnSpc>
            </a:pPr>
            <a:r>
              <a:rPr lang="en-US" sz="2499" b="true">
                <a:solidFill>
                  <a:srgbClr val="000000"/>
                </a:solidFill>
                <a:latin typeface="Codec Pro Bold"/>
                <a:ea typeface="Codec Pro Bold"/>
                <a:cs typeface="Codec Pro Bold"/>
                <a:sym typeface="Codec Pro Bold"/>
              </a:rPr>
              <a:t>Conclusion:</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The box plot aids in comparing house price distributions.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Wider spreads indicate diverse pricing; outliers suggest luxury properties.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Useful for buyers, sellers, and investors to grasp pricing trends.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9144000" y="-550257"/>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268" y="1518977"/>
            <a:ext cx="15226725" cy="7150956"/>
          </a:xfrm>
          <a:custGeom>
            <a:avLst/>
            <a:gdLst/>
            <a:ahLst/>
            <a:cxnLst/>
            <a:rect r="r" b="b" t="t" l="l"/>
            <a:pathLst>
              <a:path h="7150956" w="15226725">
                <a:moveTo>
                  <a:pt x="0" y="0"/>
                </a:moveTo>
                <a:lnTo>
                  <a:pt x="15226725" y="0"/>
                </a:lnTo>
                <a:lnTo>
                  <a:pt x="15226725" y="7150956"/>
                </a:lnTo>
                <a:lnTo>
                  <a:pt x="0" y="7150956"/>
                </a:lnTo>
                <a:lnTo>
                  <a:pt x="0" y="0"/>
                </a:lnTo>
                <a:close/>
              </a:path>
            </a:pathLst>
          </a:custGeom>
          <a:blipFill>
            <a:blip r:embed="rId4"/>
            <a:stretch>
              <a:fillRect l="-546" t="0" r="0" b="-1371"/>
            </a:stretch>
          </a:blipFill>
          <a:ln w="38100" cap="sq">
            <a:solidFill>
              <a:srgbClr val="000000"/>
            </a:solidFill>
            <a:prstDash val="solid"/>
            <a:miter/>
          </a:ln>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931468"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12140" y="1277493"/>
            <a:ext cx="14463719" cy="7627239"/>
          </a:xfrm>
          <a:prstGeom prst="rect">
            <a:avLst/>
          </a:prstGeom>
        </p:spPr>
        <p:txBody>
          <a:bodyPr anchor="t" rtlCol="false" tIns="0" lIns="0" bIns="0" rIns="0">
            <a:spAutoFit/>
          </a:bodyPr>
          <a:lstStyle/>
          <a:p>
            <a:pPr algn="l">
              <a:lnSpc>
                <a:spcPts val="4326"/>
              </a:lnSpc>
            </a:pPr>
            <a:r>
              <a:rPr lang="en-US" sz="3090">
                <a:solidFill>
                  <a:srgbClr val="000000"/>
                </a:solidFill>
                <a:latin typeface="Codec Pro"/>
                <a:ea typeface="Codec Pro"/>
                <a:cs typeface="Codec Pro"/>
                <a:sym typeface="Codec Pro"/>
              </a:rPr>
              <a:t>A residual plot is used to assess how well a model fits the data, specifically looking at the residuals (the differences between observed values and predicted values).</a:t>
            </a:r>
          </a:p>
          <a:p>
            <a:pPr algn="l" marL="667131" indent="-333566" lvl="1">
              <a:lnSpc>
                <a:spcPts val="4326"/>
              </a:lnSpc>
              <a:buFont typeface="Arial"/>
              <a:buChar char="•"/>
            </a:pPr>
            <a:r>
              <a:rPr lang="en-US" sz="3090">
                <a:solidFill>
                  <a:srgbClr val="000000"/>
                </a:solidFill>
                <a:latin typeface="Codec Pro"/>
                <a:ea typeface="Codec Pro"/>
                <a:cs typeface="Codec Pro"/>
                <a:sym typeface="Codec Pro"/>
              </a:rPr>
              <a:t>The </a:t>
            </a:r>
            <a:r>
              <a:rPr lang="en-US" b="true" sz="3090">
                <a:solidFill>
                  <a:srgbClr val="000000"/>
                </a:solidFill>
                <a:latin typeface="Codec Pro Bold"/>
                <a:ea typeface="Codec Pro Bold"/>
                <a:cs typeface="Codec Pro Bold"/>
                <a:sym typeface="Codec Pro Bold"/>
              </a:rPr>
              <a:t>x-axis</a:t>
            </a:r>
            <a:r>
              <a:rPr lang="en-US" sz="3090">
                <a:solidFill>
                  <a:srgbClr val="000000"/>
                </a:solidFill>
                <a:latin typeface="Codec Pro"/>
                <a:ea typeface="Codec Pro"/>
                <a:cs typeface="Codec Pro"/>
                <a:sym typeface="Codec Pro"/>
              </a:rPr>
              <a:t> represents the predicted values from the model (e.g., predicted house prices).</a:t>
            </a:r>
          </a:p>
          <a:p>
            <a:pPr algn="l" marL="667131" indent="-333566" lvl="1">
              <a:lnSpc>
                <a:spcPts val="4326"/>
              </a:lnSpc>
              <a:buFont typeface="Arial"/>
              <a:buChar char="•"/>
            </a:pPr>
            <a:r>
              <a:rPr lang="en-US" sz="3090">
                <a:solidFill>
                  <a:srgbClr val="000000"/>
                </a:solidFill>
                <a:latin typeface="Codec Pro"/>
                <a:ea typeface="Codec Pro"/>
                <a:cs typeface="Codec Pro"/>
                <a:sym typeface="Codec Pro"/>
              </a:rPr>
              <a:t>The</a:t>
            </a:r>
            <a:r>
              <a:rPr lang="en-US" b="true" sz="3090">
                <a:solidFill>
                  <a:srgbClr val="000000"/>
                </a:solidFill>
                <a:latin typeface="Codec Pro Bold"/>
                <a:ea typeface="Codec Pro Bold"/>
                <a:cs typeface="Codec Pro Bold"/>
                <a:sym typeface="Codec Pro Bold"/>
              </a:rPr>
              <a:t> y-axis</a:t>
            </a:r>
            <a:r>
              <a:rPr lang="en-US" sz="3090">
                <a:solidFill>
                  <a:srgbClr val="000000"/>
                </a:solidFill>
                <a:latin typeface="Codec Pro"/>
                <a:ea typeface="Codec Pro"/>
                <a:cs typeface="Codec Pro"/>
                <a:sym typeface="Codec Pro"/>
              </a:rPr>
              <a:t> represents the residuals (the differences between the actual and predicted values).</a:t>
            </a:r>
          </a:p>
          <a:p>
            <a:pPr algn="l" marL="667131" indent="-333566" lvl="1">
              <a:lnSpc>
                <a:spcPts val="4326"/>
              </a:lnSpc>
              <a:buFont typeface="Arial"/>
              <a:buChar char="•"/>
            </a:pPr>
            <a:r>
              <a:rPr lang="en-US" sz="3090">
                <a:solidFill>
                  <a:srgbClr val="000000"/>
                </a:solidFill>
                <a:latin typeface="Codec Pro"/>
                <a:ea typeface="Codec Pro"/>
                <a:cs typeface="Codec Pro"/>
                <a:sym typeface="Codec Pro"/>
              </a:rPr>
              <a:t>Each </a:t>
            </a:r>
            <a:r>
              <a:rPr lang="en-US" b="true" sz="3090">
                <a:solidFill>
                  <a:srgbClr val="000000"/>
                </a:solidFill>
                <a:latin typeface="Codec Pro Bold"/>
                <a:ea typeface="Codec Pro Bold"/>
                <a:cs typeface="Codec Pro Bold"/>
                <a:sym typeface="Codec Pro Bold"/>
              </a:rPr>
              <a:t>point</a:t>
            </a:r>
            <a:r>
              <a:rPr lang="en-US" sz="3090">
                <a:solidFill>
                  <a:srgbClr val="000000"/>
                </a:solidFill>
                <a:latin typeface="Codec Pro"/>
                <a:ea typeface="Codec Pro"/>
                <a:cs typeface="Codec Pro"/>
                <a:sym typeface="Codec Pro"/>
              </a:rPr>
              <a:t> represents one data point, plotted based on its predicted value and residual.</a:t>
            </a:r>
          </a:p>
          <a:p>
            <a:pPr algn="l">
              <a:lnSpc>
                <a:spcPts val="4326"/>
              </a:lnSpc>
            </a:pPr>
            <a:r>
              <a:rPr lang="en-US" sz="3090">
                <a:solidFill>
                  <a:srgbClr val="000000"/>
                </a:solidFill>
                <a:latin typeface="Codec Pro"/>
                <a:ea typeface="Codec Pro"/>
                <a:cs typeface="Codec Pro"/>
                <a:sym typeface="Codec Pro"/>
              </a:rPr>
              <a:t>Usage:</a:t>
            </a:r>
          </a:p>
          <a:p>
            <a:pPr algn="l" marL="667131" indent="-333566" lvl="1">
              <a:lnSpc>
                <a:spcPts val="4326"/>
              </a:lnSpc>
              <a:buFont typeface="Arial"/>
              <a:buChar char="•"/>
            </a:pPr>
            <a:r>
              <a:rPr lang="en-US" sz="3090">
                <a:solidFill>
                  <a:srgbClr val="000000"/>
                </a:solidFill>
                <a:latin typeface="Codec Pro"/>
                <a:ea typeface="Codec Pro"/>
                <a:cs typeface="Codec Pro"/>
                <a:sym typeface="Codec Pro"/>
              </a:rPr>
              <a:t>Residual plots are important for diagnosing issues with regression models. A random scatter of residuals around zero suggests a good model fit, while patterns in the plot (e.g., curvature or clustering) suggest model problems like non-linearity or heteroscedasticity.</a:t>
            </a:r>
          </a:p>
        </p:txBody>
      </p:sp>
      <p:sp>
        <p:nvSpPr>
          <p:cNvPr name="TextBox 4" id="4"/>
          <p:cNvSpPr txBox="true"/>
          <p:nvPr/>
        </p:nvSpPr>
        <p:spPr>
          <a:xfrm rot="0">
            <a:off x="1028700" y="521192"/>
            <a:ext cx="4306848" cy="679450"/>
          </a:xfrm>
          <a:prstGeom prst="rect">
            <a:avLst/>
          </a:prstGeom>
        </p:spPr>
        <p:txBody>
          <a:bodyPr anchor="t" rtlCol="false" tIns="0" lIns="0" bIns="0" rIns="0">
            <a:spAutoFit/>
          </a:bodyPr>
          <a:lstStyle/>
          <a:p>
            <a:pPr algn="ctr">
              <a:lnSpc>
                <a:spcPts val="5599"/>
              </a:lnSpc>
            </a:pPr>
            <a:r>
              <a:rPr lang="en-US" sz="3999" b="true">
                <a:solidFill>
                  <a:srgbClr val="000000"/>
                </a:solidFill>
                <a:latin typeface="Canva Sans Bold"/>
                <a:ea typeface="Canva Sans Bold"/>
                <a:cs typeface="Canva Sans Bold"/>
                <a:sym typeface="Canva Sans Bold"/>
              </a:rPr>
              <a:t>(iv)  Residual Plot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2894" y="837522"/>
            <a:ext cx="16482212" cy="8611956"/>
          </a:xfrm>
          <a:custGeom>
            <a:avLst/>
            <a:gdLst/>
            <a:ahLst/>
            <a:cxnLst/>
            <a:rect r="r" b="b" t="t" l="l"/>
            <a:pathLst>
              <a:path h="8611956" w="16482212">
                <a:moveTo>
                  <a:pt x="0" y="0"/>
                </a:moveTo>
                <a:lnTo>
                  <a:pt x="16482212" y="0"/>
                </a:lnTo>
                <a:lnTo>
                  <a:pt x="16482212" y="8611956"/>
                </a:lnTo>
                <a:lnTo>
                  <a:pt x="0" y="8611956"/>
                </a:lnTo>
                <a:lnTo>
                  <a:pt x="0" y="0"/>
                </a:lnTo>
                <a:close/>
              </a:path>
            </a:pathLst>
          </a:custGeom>
          <a:blipFill>
            <a:blip r:embed="rId4"/>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216297"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4" id="4"/>
          <p:cNvSpPr txBox="true"/>
          <p:nvPr/>
        </p:nvSpPr>
        <p:spPr>
          <a:xfrm rot="0">
            <a:off x="680546" y="1365250"/>
            <a:ext cx="16926909" cy="7470775"/>
          </a:xfrm>
          <a:prstGeom prst="rect">
            <a:avLst/>
          </a:prstGeom>
        </p:spPr>
        <p:txBody>
          <a:bodyPr anchor="t" rtlCol="false" tIns="0" lIns="0" bIns="0" rIns="0">
            <a:spAutoFit/>
          </a:bodyPr>
          <a:lstStyle/>
          <a:p>
            <a:pPr algn="l" marL="0" indent="0" lvl="0">
              <a:lnSpc>
                <a:spcPts val="3499"/>
              </a:lnSpc>
            </a:pPr>
            <a:r>
              <a:rPr lang="en-US" b="true" sz="2499">
                <a:solidFill>
                  <a:srgbClr val="000000"/>
                </a:solidFill>
                <a:latin typeface="Codec Pro Bold"/>
                <a:ea typeface="Codec Pro Bold"/>
                <a:cs typeface="Codec Pro Bold"/>
                <a:sym typeface="Codec Pro Bold"/>
              </a:rPr>
              <a:t>This Residual Plot for House Price Prediction evaluates model performance:</a:t>
            </a:r>
          </a:p>
          <a:p>
            <a:pPr algn="l">
              <a:lnSpc>
                <a:spcPts val="3499"/>
              </a:lnSpc>
            </a:pPr>
            <a:r>
              <a:rPr lang="en-US" sz="2499" b="true">
                <a:solidFill>
                  <a:srgbClr val="000000"/>
                </a:solidFill>
                <a:latin typeface="Codec Pro Bold"/>
                <a:ea typeface="Codec Pro Bold"/>
                <a:cs typeface="Codec Pro Bold"/>
                <a:sym typeface="Codec Pro Bold"/>
              </a:rPr>
              <a:t>Graph Overview:</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X-axis: Predicted house prices (in Lakhs).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Y-axis: Residuals (Actual price - Predicted price).</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Blue dots represent houses; the red dashed line indicates zero error.</a:t>
            </a:r>
          </a:p>
          <a:p>
            <a:pPr algn="l">
              <a:lnSpc>
                <a:spcPts val="3499"/>
              </a:lnSpc>
            </a:pPr>
            <a:r>
              <a:rPr lang="en-US" sz="2499" b="true">
                <a:solidFill>
                  <a:srgbClr val="000000"/>
                </a:solidFill>
                <a:latin typeface="Codec Pro Bold"/>
                <a:ea typeface="Codec Pro Bold"/>
                <a:cs typeface="Codec Pro Bold"/>
                <a:sym typeface="Codec Pro Bold"/>
              </a:rPr>
              <a:t>Understanding Residuals: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Residuals indicate prediction accuracy.</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Above the red line: model underestimated price.</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Below the red line: model overestimated price.</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Ideally, residuals should be randomly scattered near the red line.</a:t>
            </a:r>
          </a:p>
          <a:p>
            <a:pPr algn="l">
              <a:lnSpc>
                <a:spcPts val="3499"/>
              </a:lnSpc>
            </a:pPr>
            <a:r>
              <a:rPr lang="en-US" sz="2499" b="true">
                <a:solidFill>
                  <a:srgbClr val="000000"/>
                </a:solidFill>
                <a:latin typeface="Codec Pro Bold"/>
                <a:ea typeface="Codec Pro Bold"/>
                <a:cs typeface="Codec Pro Bold"/>
                <a:sym typeface="Codec Pro Bold"/>
              </a:rPr>
              <a:t>K</a:t>
            </a:r>
            <a:r>
              <a:rPr lang="en-US" sz="2499" b="true">
                <a:solidFill>
                  <a:srgbClr val="000000"/>
                </a:solidFill>
                <a:latin typeface="Codec Pro Bold"/>
                <a:ea typeface="Codec Pro Bold"/>
                <a:cs typeface="Codec Pro Bold"/>
                <a:sym typeface="Codec Pro Bold"/>
              </a:rPr>
              <a:t>ey Observations: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Low Prices: Residuals are near zero, indicating good model performance.</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High Prices: Increased variability; model struggles with expensive houses.</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Curved Pattern: Suggests non-linearity, indicating the need for model enhancements.</a:t>
            </a:r>
          </a:p>
          <a:p>
            <a:pPr algn="l">
              <a:lnSpc>
                <a:spcPts val="3499"/>
              </a:lnSpc>
            </a:pPr>
            <a:r>
              <a:rPr lang="en-US" sz="2499" b="true">
                <a:solidFill>
                  <a:srgbClr val="000000"/>
                </a:solidFill>
                <a:latin typeface="Codec Pro Bold"/>
                <a:ea typeface="Codec Pro Bold"/>
                <a:cs typeface="Codec Pro Bold"/>
                <a:sym typeface="Codec Pro Bold"/>
              </a:rPr>
              <a:t>Conclusion</a:t>
            </a:r>
            <a:r>
              <a:rPr lang="en-US" sz="2499">
                <a:solidFill>
                  <a:srgbClr val="000000"/>
                </a:solidFill>
                <a:latin typeface="Codec Pro"/>
                <a:ea typeface="Codec Pro"/>
                <a:cs typeface="Codec Pro"/>
                <a:sym typeface="Codec Pro"/>
              </a:rPr>
              <a:t>:</a:t>
            </a:r>
          </a:p>
          <a:p>
            <a:pPr algn="l" marL="1079499" indent="-359833" lvl="2">
              <a:lnSpc>
                <a:spcPts val="3499"/>
              </a:lnSpc>
              <a:buFont typeface="Arial"/>
              <a:buChar char="⚬"/>
            </a:pPr>
            <a:r>
              <a:rPr lang="en-US" sz="2499">
                <a:solidFill>
                  <a:srgbClr val="000000"/>
                </a:solidFill>
                <a:latin typeface="Codec Pro"/>
                <a:ea typeface="Codec Pro"/>
                <a:cs typeface="Codec Pro"/>
                <a:sym typeface="Codec Pro"/>
              </a:rPr>
              <a:t>The model predicts low to mid-range house prices well but needs improvement for high-end properties. The curved pattern suggests further refinement is necessary.</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216297" y="-784703"/>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06522" y="764435"/>
            <a:ext cx="11474956" cy="8758130"/>
          </a:xfrm>
          <a:custGeom>
            <a:avLst/>
            <a:gdLst/>
            <a:ahLst/>
            <a:cxnLst/>
            <a:rect r="r" b="b" t="t" l="l"/>
            <a:pathLst>
              <a:path h="8758130" w="11474956">
                <a:moveTo>
                  <a:pt x="0" y="0"/>
                </a:moveTo>
                <a:lnTo>
                  <a:pt x="11474956" y="0"/>
                </a:lnTo>
                <a:lnTo>
                  <a:pt x="11474956" y="8758130"/>
                </a:lnTo>
                <a:lnTo>
                  <a:pt x="0" y="8758130"/>
                </a:lnTo>
                <a:lnTo>
                  <a:pt x="0" y="0"/>
                </a:lnTo>
                <a:close/>
              </a:path>
            </a:pathLst>
          </a:custGeom>
          <a:blipFill>
            <a:blip r:embed="rId4"/>
            <a:stretch>
              <a:fillRect l="0" t="0" r="-3140" b="0"/>
            </a:stretch>
          </a:blipFill>
          <a:ln w="38100" cap="sq">
            <a:solidFill>
              <a:srgbClr val="000000"/>
            </a:solidFill>
            <a:prstDash val="solid"/>
            <a:miter/>
          </a:ln>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7962" y="2347678"/>
            <a:ext cx="16904947" cy="6454894"/>
          </a:xfrm>
          <a:prstGeom prst="rect">
            <a:avLst/>
          </a:prstGeom>
        </p:spPr>
        <p:txBody>
          <a:bodyPr anchor="t" rtlCol="false" tIns="0" lIns="0" bIns="0" rIns="0">
            <a:spAutoFit/>
          </a:bodyPr>
          <a:lstStyle/>
          <a:p>
            <a:pPr algn="just">
              <a:lnSpc>
                <a:spcPts val="7000"/>
              </a:lnSpc>
            </a:pPr>
            <a:r>
              <a:rPr lang="en-US" sz="5000" b="true">
                <a:solidFill>
                  <a:srgbClr val="000000"/>
                </a:solidFill>
                <a:latin typeface="Canva Sans Bold"/>
                <a:ea typeface="Canva Sans Bold"/>
                <a:cs typeface="Canva Sans Bold"/>
                <a:sym typeface="Canva Sans Bold"/>
              </a:rPr>
              <a:t>What is a Training Set?</a:t>
            </a:r>
          </a:p>
          <a:p>
            <a:pPr algn="just">
              <a:lnSpc>
                <a:spcPts val="4886"/>
              </a:lnSpc>
            </a:pPr>
          </a:p>
          <a:p>
            <a:pPr algn="just" marL="753622" indent="-376811" lvl="1">
              <a:lnSpc>
                <a:spcPts val="4886"/>
              </a:lnSpc>
              <a:buFont typeface="Arial"/>
              <a:buChar char="•"/>
            </a:pPr>
            <a:r>
              <a:rPr lang="en-US" sz="3490">
                <a:solidFill>
                  <a:srgbClr val="000000"/>
                </a:solidFill>
                <a:latin typeface="Codec Pro"/>
                <a:ea typeface="Codec Pro"/>
                <a:cs typeface="Codec Pro"/>
                <a:sym typeface="Codec Pro"/>
              </a:rPr>
              <a:t>A training set is a collection of labeled data used to teach a machine learning model how to make predictions. In this case, the model learns to predict house prices based on past sales data.</a:t>
            </a:r>
          </a:p>
          <a:p>
            <a:pPr algn="just" marL="753622" indent="-376811" lvl="1">
              <a:lnSpc>
                <a:spcPts val="4886"/>
              </a:lnSpc>
              <a:buFont typeface="Arial"/>
              <a:buChar char="•"/>
            </a:pPr>
            <a:r>
              <a:rPr lang="en-US" sz="3490">
                <a:solidFill>
                  <a:srgbClr val="000000"/>
                </a:solidFill>
                <a:latin typeface="Codec Pro"/>
                <a:ea typeface="Codec Pro"/>
                <a:cs typeface="Codec Pro"/>
                <a:sym typeface="Codec Pro"/>
              </a:rPr>
              <a:t>It contains real estate data used to train a machine learning model. It includes various factors (features) that influence house prices.</a:t>
            </a:r>
          </a:p>
          <a:p>
            <a:pPr algn="just" marL="753622" indent="-376811" lvl="1">
              <a:lnSpc>
                <a:spcPts val="4886"/>
              </a:lnSpc>
              <a:buFont typeface="Arial"/>
              <a:buChar char="•"/>
            </a:pPr>
            <a:r>
              <a:rPr lang="en-US" sz="3490">
                <a:solidFill>
                  <a:srgbClr val="000000"/>
                </a:solidFill>
                <a:latin typeface="Codec Pro"/>
                <a:ea typeface="Codec Pro"/>
                <a:cs typeface="Codec Pro"/>
                <a:sym typeface="Codec Pro"/>
              </a:rPr>
              <a:t>The training set helps the model learn patterns in house prices.</a:t>
            </a:r>
          </a:p>
          <a:p>
            <a:pPr algn="just" marL="753622" indent="-376811" lvl="1">
              <a:lnSpc>
                <a:spcPts val="4886"/>
              </a:lnSpc>
              <a:buFont typeface="Arial"/>
              <a:buChar char="•"/>
            </a:pPr>
            <a:r>
              <a:rPr lang="en-US" sz="3490">
                <a:solidFill>
                  <a:srgbClr val="000000"/>
                </a:solidFill>
                <a:latin typeface="Codec Pro"/>
                <a:ea typeface="Codec Pro"/>
                <a:cs typeface="Codec Pro"/>
                <a:sym typeface="Codec Pro"/>
              </a:rPr>
              <a:t>The trained model can predict prices for new properties.</a:t>
            </a:r>
          </a:p>
          <a:p>
            <a:pPr algn="just">
              <a:lnSpc>
                <a:spcPts val="4886"/>
              </a:lnSpc>
            </a:pPr>
          </a:p>
        </p:txBody>
      </p:sp>
      <p:sp>
        <p:nvSpPr>
          <p:cNvPr name="Freeform 4" id="4"/>
          <p:cNvSpPr/>
          <p:nvPr/>
        </p:nvSpPr>
        <p:spPr>
          <a:xfrm flipH="false" flipV="false" rot="0">
            <a:off x="-104260" y="369058"/>
            <a:ext cx="10365803" cy="1319284"/>
          </a:xfrm>
          <a:custGeom>
            <a:avLst/>
            <a:gdLst/>
            <a:ahLst/>
            <a:cxnLst/>
            <a:rect r="r" b="b" t="t" l="l"/>
            <a:pathLst>
              <a:path h="1319284" w="10365803">
                <a:moveTo>
                  <a:pt x="0" y="0"/>
                </a:moveTo>
                <a:lnTo>
                  <a:pt x="10365803" y="0"/>
                </a:lnTo>
                <a:lnTo>
                  <a:pt x="10365803" y="1319284"/>
                </a:lnTo>
                <a:lnTo>
                  <a:pt x="0" y="1319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215123" y="499427"/>
            <a:ext cx="5727038" cy="1161034"/>
          </a:xfrm>
          <a:prstGeom prst="rect">
            <a:avLst/>
          </a:prstGeom>
        </p:spPr>
        <p:txBody>
          <a:bodyPr anchor="t" rtlCol="false" tIns="0" lIns="0" bIns="0" rIns="0">
            <a:spAutoFit/>
          </a:bodyPr>
          <a:lstStyle/>
          <a:p>
            <a:pPr algn="ctr">
              <a:lnSpc>
                <a:spcPts val="9505"/>
              </a:lnSpc>
            </a:pPr>
            <a:r>
              <a:rPr lang="en-US" sz="6789" b="true">
                <a:solidFill>
                  <a:srgbClr val="000000"/>
                </a:solidFill>
                <a:latin typeface="Canva Sans Bold"/>
                <a:ea typeface="Canva Sans Bold"/>
                <a:cs typeface="Canva Sans Bold"/>
                <a:sym typeface="Canva Sans Bold"/>
              </a:rPr>
              <a:t>Training Set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8286902" y="-392352"/>
            <a:ext cx="11071703" cy="11071703"/>
          </a:xfrm>
          <a:custGeom>
            <a:avLst/>
            <a:gdLst/>
            <a:ahLst/>
            <a:cxnLst/>
            <a:rect r="r" b="b" t="t" l="l"/>
            <a:pathLst>
              <a:path h="11071703" w="11071703">
                <a:moveTo>
                  <a:pt x="0" y="0"/>
                </a:moveTo>
                <a:lnTo>
                  <a:pt x="11071703" y="0"/>
                </a:lnTo>
                <a:lnTo>
                  <a:pt x="11071703" y="11071704"/>
                </a:lnTo>
                <a:lnTo>
                  <a:pt x="0" y="11071704"/>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86955" y="847725"/>
            <a:ext cx="16714090" cy="8001122"/>
          </a:xfrm>
          <a:prstGeom prst="rect">
            <a:avLst/>
          </a:prstGeom>
        </p:spPr>
        <p:txBody>
          <a:bodyPr anchor="t" rtlCol="false" tIns="0" lIns="0" bIns="0" rIns="0">
            <a:spAutoFit/>
          </a:bodyPr>
          <a:lstStyle/>
          <a:p>
            <a:pPr algn="l">
              <a:lnSpc>
                <a:spcPts val="7002"/>
              </a:lnSpc>
            </a:pPr>
            <a:r>
              <a:rPr lang="en-US" sz="5002" b="true">
                <a:solidFill>
                  <a:srgbClr val="000000"/>
                </a:solidFill>
                <a:latin typeface="Codec Pro Bold"/>
                <a:ea typeface="Codec Pro Bold"/>
                <a:cs typeface="Codec Pro Bold"/>
                <a:sym typeface="Codec Pro Bold"/>
              </a:rPr>
              <a:t>How is the Training Set Use</a:t>
            </a:r>
            <a:r>
              <a:rPr lang="en-US" sz="5002" b="true">
                <a:solidFill>
                  <a:srgbClr val="000000"/>
                </a:solidFill>
                <a:latin typeface="Codec Pro Bold"/>
                <a:ea typeface="Codec Pro Bold"/>
                <a:cs typeface="Codec Pro Bold"/>
                <a:sym typeface="Codec Pro Bold"/>
              </a:rPr>
              <a:t>d?</a:t>
            </a:r>
          </a:p>
          <a:p>
            <a:pPr algn="l">
              <a:lnSpc>
                <a:spcPts val="5583"/>
              </a:lnSpc>
            </a:pPr>
          </a:p>
          <a:p>
            <a:pPr algn="l" marL="861086" indent="-430543" lvl="1">
              <a:lnSpc>
                <a:spcPts val="5583"/>
              </a:lnSpc>
              <a:buAutoNum type="arabicPeriod" startAt="1"/>
            </a:pPr>
            <a:r>
              <a:rPr lang="en-US" b="true" sz="3988">
                <a:solidFill>
                  <a:srgbClr val="000000"/>
                </a:solidFill>
                <a:latin typeface="Codec Pro Bold"/>
                <a:ea typeface="Codec Pro Bold"/>
                <a:cs typeface="Codec Pro Bold"/>
                <a:sym typeface="Codec Pro Bold"/>
              </a:rPr>
              <a:t>Data Preprocessing</a:t>
            </a:r>
          </a:p>
          <a:p>
            <a:pPr algn="l" marL="1722173" indent="-574058" lvl="2">
              <a:lnSpc>
                <a:spcPts val="5583"/>
              </a:lnSpc>
              <a:buFont typeface="Arial"/>
              <a:buChar char="⚬"/>
            </a:pPr>
            <a:r>
              <a:rPr lang="en-US" sz="3988">
                <a:solidFill>
                  <a:srgbClr val="000000"/>
                </a:solidFill>
                <a:latin typeface="Codec Pro"/>
                <a:ea typeface="Codec Pro"/>
                <a:cs typeface="Codec Pro"/>
                <a:sym typeface="Codec Pro"/>
              </a:rPr>
              <a:t>Remove missing values.</a:t>
            </a:r>
          </a:p>
          <a:p>
            <a:pPr algn="l" marL="1722173" indent="-574058" lvl="2">
              <a:lnSpc>
                <a:spcPts val="5583"/>
              </a:lnSpc>
              <a:buFont typeface="Arial"/>
              <a:buChar char="⚬"/>
            </a:pPr>
            <a:r>
              <a:rPr lang="en-US" sz="3988">
                <a:solidFill>
                  <a:srgbClr val="000000"/>
                </a:solidFill>
                <a:latin typeface="Codec Pro"/>
                <a:ea typeface="Codec Pro"/>
                <a:cs typeface="Codec Pro"/>
                <a:sym typeface="Codec Pro"/>
              </a:rPr>
              <a:t>Convert categorical data (like location) into numbers (label encoding, one-hot encoding).</a:t>
            </a:r>
          </a:p>
          <a:p>
            <a:pPr algn="l" marL="1722173" indent="-574058" lvl="2">
              <a:lnSpc>
                <a:spcPts val="5583"/>
              </a:lnSpc>
              <a:buFont typeface="Arial"/>
              <a:buChar char="⚬"/>
            </a:pPr>
            <a:r>
              <a:rPr lang="en-US" sz="3988">
                <a:solidFill>
                  <a:srgbClr val="000000"/>
                </a:solidFill>
                <a:latin typeface="Codec Pro"/>
                <a:ea typeface="Codec Pro"/>
                <a:cs typeface="Codec Pro"/>
                <a:sym typeface="Codec Pro"/>
              </a:rPr>
              <a:t>Normalize numerical values (scaling).</a:t>
            </a:r>
          </a:p>
          <a:p>
            <a:pPr algn="l" marL="861086" indent="-430543" lvl="1">
              <a:lnSpc>
                <a:spcPts val="5583"/>
              </a:lnSpc>
              <a:buAutoNum type="arabicPeriod" startAt="1"/>
            </a:pPr>
            <a:r>
              <a:rPr lang="en-US" b="true" sz="3988">
                <a:solidFill>
                  <a:srgbClr val="000000"/>
                </a:solidFill>
                <a:latin typeface="Codec Pro Bold"/>
                <a:ea typeface="Codec Pro Bold"/>
                <a:cs typeface="Codec Pro Bold"/>
                <a:sym typeface="Codec Pro Bold"/>
              </a:rPr>
              <a:t>Feature Selection</a:t>
            </a:r>
          </a:p>
          <a:p>
            <a:pPr algn="l" marL="1722173" indent="-574058" lvl="2">
              <a:lnSpc>
                <a:spcPts val="5583"/>
              </a:lnSpc>
              <a:buFont typeface="Arial"/>
              <a:buChar char="⚬"/>
            </a:pPr>
            <a:r>
              <a:rPr lang="en-US" sz="3988">
                <a:solidFill>
                  <a:srgbClr val="000000"/>
                </a:solidFill>
                <a:latin typeface="Codec Pro"/>
                <a:ea typeface="Codec Pro"/>
                <a:cs typeface="Codec Pro"/>
                <a:sym typeface="Codec Pro"/>
              </a:rPr>
              <a:t>Choose the most important factors (e.g., size, location, square footage).</a:t>
            </a:r>
          </a:p>
          <a:p>
            <a:pPr algn="l">
              <a:lnSpc>
                <a:spcPts val="558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7403" y="885825"/>
            <a:ext cx="17333194" cy="8226203"/>
          </a:xfrm>
          <a:prstGeom prst="rect">
            <a:avLst/>
          </a:prstGeom>
        </p:spPr>
        <p:txBody>
          <a:bodyPr anchor="t" rtlCol="false" tIns="0" lIns="0" bIns="0" rIns="0">
            <a:spAutoFit/>
          </a:bodyPr>
          <a:lstStyle/>
          <a:p>
            <a:pPr algn="ctr">
              <a:lnSpc>
                <a:spcPts val="5599"/>
              </a:lnSpc>
            </a:pPr>
            <a:r>
              <a:rPr lang="en-US" sz="3999" b="true">
                <a:solidFill>
                  <a:srgbClr val="000000"/>
                </a:solidFill>
                <a:latin typeface="Codec Pro Bold"/>
                <a:ea typeface="Codec Pro Bold"/>
                <a:cs typeface="Codec Pro Bold"/>
                <a:sym typeface="Codec Pro Bold"/>
              </a:rPr>
              <a:t>Key Areas of AI:                                                                                                              </a:t>
            </a:r>
          </a:p>
          <a:p>
            <a:pPr algn="ctr">
              <a:lnSpc>
                <a:spcPts val="4224"/>
              </a:lnSpc>
            </a:pPr>
          </a:p>
          <a:p>
            <a:pPr algn="l" marL="651478" indent="-325739" lvl="1">
              <a:lnSpc>
                <a:spcPts val="4224"/>
              </a:lnSpc>
              <a:buFont typeface="Arial"/>
              <a:buChar char="•"/>
            </a:pPr>
            <a:r>
              <a:rPr lang="en-US" b="true" sz="3017">
                <a:solidFill>
                  <a:srgbClr val="000000"/>
                </a:solidFill>
                <a:latin typeface="Codec Pro Bold"/>
                <a:ea typeface="Codec Pro Bold"/>
                <a:cs typeface="Codec Pro Bold"/>
                <a:sym typeface="Codec Pro Bold"/>
              </a:rPr>
              <a:t>Machine Learning (ML): </a:t>
            </a:r>
            <a:r>
              <a:rPr lang="en-US" sz="3017">
                <a:solidFill>
                  <a:srgbClr val="000000"/>
                </a:solidFill>
                <a:latin typeface="Codec Pro"/>
                <a:ea typeface="Codec Pro"/>
                <a:cs typeface="Codec Pro"/>
                <a:sym typeface="Codec Pro"/>
              </a:rPr>
              <a:t>A subset of AI where machines learn patterns and make decisions based on data, without being explicitly programmed. It includes algorithms like supervised learning, unsupervised learning, and reinforcement learning.</a:t>
            </a:r>
          </a:p>
          <a:p>
            <a:pPr algn="l">
              <a:lnSpc>
                <a:spcPts val="4224"/>
              </a:lnSpc>
            </a:pPr>
          </a:p>
          <a:p>
            <a:pPr algn="l" marL="651478" indent="-325739" lvl="1">
              <a:lnSpc>
                <a:spcPts val="4224"/>
              </a:lnSpc>
              <a:buFont typeface="Arial"/>
              <a:buChar char="•"/>
            </a:pPr>
            <a:r>
              <a:rPr lang="en-US" b="true" sz="3017">
                <a:solidFill>
                  <a:srgbClr val="000000"/>
                </a:solidFill>
                <a:latin typeface="Codec Pro Bold"/>
                <a:ea typeface="Codec Pro Bold"/>
                <a:cs typeface="Codec Pro Bold"/>
                <a:sym typeface="Codec Pro Bold"/>
              </a:rPr>
              <a:t>Natural Language Processing (NLP):</a:t>
            </a:r>
            <a:r>
              <a:rPr lang="en-US" sz="3017">
                <a:solidFill>
                  <a:srgbClr val="000000"/>
                </a:solidFill>
                <a:latin typeface="Codec Pro"/>
                <a:ea typeface="Codec Pro"/>
                <a:cs typeface="Codec Pro"/>
                <a:sym typeface="Codec Pro"/>
              </a:rPr>
              <a:t> This involves the interaction between computers and human language. NLP allows machines to understand, interpret, and generate human language, as seen in applications like chatbots, translation services, and voice assistants.</a:t>
            </a:r>
          </a:p>
          <a:p>
            <a:pPr algn="l">
              <a:lnSpc>
                <a:spcPts val="4224"/>
              </a:lnSpc>
            </a:pPr>
          </a:p>
          <a:p>
            <a:pPr algn="l" marL="651478" indent="-325739" lvl="1">
              <a:lnSpc>
                <a:spcPts val="4224"/>
              </a:lnSpc>
              <a:buFont typeface="Arial"/>
              <a:buChar char="•"/>
            </a:pPr>
            <a:r>
              <a:rPr lang="en-US" b="true" sz="3017">
                <a:solidFill>
                  <a:srgbClr val="000000"/>
                </a:solidFill>
                <a:latin typeface="Codec Pro Bold"/>
                <a:ea typeface="Codec Pro Bold"/>
                <a:cs typeface="Codec Pro Bold"/>
                <a:sym typeface="Codec Pro Bold"/>
              </a:rPr>
              <a:t>Computer Vision: </a:t>
            </a:r>
            <a:r>
              <a:rPr lang="en-US" sz="3017">
                <a:solidFill>
                  <a:srgbClr val="000000"/>
                </a:solidFill>
                <a:latin typeface="Codec Pro"/>
                <a:ea typeface="Codec Pro"/>
                <a:cs typeface="Codec Pro"/>
                <a:sym typeface="Codec Pro"/>
              </a:rPr>
              <a:t>Enabling machines to interpret and process visual information from the world, such as identifying objects, recognizing faces, and understanding scenes.</a:t>
            </a:r>
          </a:p>
          <a:p>
            <a:pPr algn="l">
              <a:lnSpc>
                <a:spcPts val="4224"/>
              </a:lnSpc>
            </a:pPr>
          </a:p>
          <a:p>
            <a:pPr algn="l" marL="651478" indent="-325739" lvl="1">
              <a:lnSpc>
                <a:spcPts val="4224"/>
              </a:lnSpc>
              <a:buFont typeface="Arial"/>
              <a:buChar char="•"/>
            </a:pPr>
            <a:r>
              <a:rPr lang="en-US" b="true" sz="3017">
                <a:solidFill>
                  <a:srgbClr val="000000"/>
                </a:solidFill>
                <a:latin typeface="Codec Pro Bold"/>
                <a:ea typeface="Codec Pro Bold"/>
                <a:cs typeface="Codec Pro Bold"/>
                <a:sym typeface="Codec Pro Bold"/>
              </a:rPr>
              <a:t>Robotics:</a:t>
            </a:r>
            <a:r>
              <a:rPr lang="en-US" sz="3017">
                <a:solidFill>
                  <a:srgbClr val="000000"/>
                </a:solidFill>
                <a:latin typeface="Codec Pro"/>
                <a:ea typeface="Codec Pro"/>
                <a:cs typeface="Codec Pro"/>
                <a:sym typeface="Codec Pro"/>
              </a:rPr>
              <a:t> The design and creation of robots that can perform tasks autonomously, often incorporating AI to enhance decision-making and adaptability.</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63984" y="1733752"/>
            <a:ext cx="16560031" cy="6647108"/>
          </a:xfrm>
          <a:prstGeom prst="rect">
            <a:avLst/>
          </a:prstGeom>
        </p:spPr>
        <p:txBody>
          <a:bodyPr anchor="t" rtlCol="false" tIns="0" lIns="0" bIns="0" rIns="0">
            <a:spAutoFit/>
          </a:bodyPr>
          <a:lstStyle/>
          <a:p>
            <a:pPr algn="l">
              <a:lnSpc>
                <a:spcPts val="5848"/>
              </a:lnSpc>
            </a:pPr>
            <a:r>
              <a:rPr lang="en-US" sz="4177" b="true">
                <a:solidFill>
                  <a:srgbClr val="000000"/>
                </a:solidFill>
                <a:latin typeface="Codec Pro Bold"/>
                <a:ea typeface="Codec Pro Bold"/>
                <a:cs typeface="Codec Pro Bold"/>
                <a:sym typeface="Codec Pro Bold"/>
              </a:rPr>
              <a:t>3.Train the Mo</a:t>
            </a:r>
            <a:r>
              <a:rPr lang="en-US" sz="4177" b="true">
                <a:solidFill>
                  <a:srgbClr val="000000"/>
                </a:solidFill>
                <a:latin typeface="Codec Pro Bold"/>
                <a:ea typeface="Codec Pro Bold"/>
                <a:cs typeface="Codec Pro Bold"/>
                <a:sym typeface="Codec Pro Bold"/>
              </a:rPr>
              <a:t>del</a:t>
            </a:r>
          </a:p>
          <a:p>
            <a:pPr algn="l" marL="1803984" indent="-601328" lvl="2">
              <a:lnSpc>
                <a:spcPts val="5848"/>
              </a:lnSpc>
              <a:buFont typeface="Arial"/>
              <a:buChar char="⚬"/>
            </a:pPr>
            <a:r>
              <a:rPr lang="en-US" sz="4177">
                <a:solidFill>
                  <a:srgbClr val="000000"/>
                </a:solidFill>
                <a:latin typeface="Codec Pro"/>
                <a:ea typeface="Codec Pro"/>
                <a:cs typeface="Codec Pro"/>
                <a:sym typeface="Codec Pro"/>
              </a:rPr>
              <a:t>Split data into training (80%) and testing (20%) sets.</a:t>
            </a:r>
          </a:p>
          <a:p>
            <a:pPr algn="l" marL="1803984" indent="-601328" lvl="2">
              <a:lnSpc>
                <a:spcPts val="5848"/>
              </a:lnSpc>
              <a:buFont typeface="Arial"/>
              <a:buChar char="⚬"/>
            </a:pPr>
            <a:r>
              <a:rPr lang="en-US" sz="4177">
                <a:solidFill>
                  <a:srgbClr val="000000"/>
                </a:solidFill>
                <a:latin typeface="Codec Pro"/>
                <a:ea typeface="Codec Pro"/>
                <a:cs typeface="Codec Pro"/>
                <a:sym typeface="Codec Pro"/>
              </a:rPr>
              <a:t>Train the model using algorithms like:</a:t>
            </a:r>
          </a:p>
          <a:p>
            <a:pPr algn="l" marL="2705976" indent="-676494" lvl="3">
              <a:lnSpc>
                <a:spcPts val="5848"/>
              </a:lnSpc>
              <a:buFont typeface="Arial"/>
              <a:buChar char="￭"/>
            </a:pPr>
            <a:r>
              <a:rPr lang="en-US" sz="4177">
                <a:solidFill>
                  <a:srgbClr val="000000"/>
                </a:solidFill>
                <a:latin typeface="Codec Pro"/>
                <a:ea typeface="Codec Pro"/>
                <a:cs typeface="Codec Pro"/>
                <a:sym typeface="Codec Pro"/>
              </a:rPr>
              <a:t>Linear Regression (Simple &amp; interpretable)</a:t>
            </a:r>
          </a:p>
          <a:p>
            <a:pPr algn="l" marL="2705976" indent="-676494" lvl="3">
              <a:lnSpc>
                <a:spcPts val="5848"/>
              </a:lnSpc>
              <a:buFont typeface="Arial"/>
              <a:buChar char="￭"/>
            </a:pPr>
            <a:r>
              <a:rPr lang="en-US" sz="4177">
                <a:solidFill>
                  <a:srgbClr val="000000"/>
                </a:solidFill>
                <a:latin typeface="Codec Pro"/>
                <a:ea typeface="Codec Pro"/>
                <a:cs typeface="Codec Pro"/>
                <a:sym typeface="Codec Pro"/>
              </a:rPr>
              <a:t>Decision Trees (Handles complex relationships)</a:t>
            </a:r>
          </a:p>
          <a:p>
            <a:pPr algn="l">
              <a:lnSpc>
                <a:spcPts val="5848"/>
              </a:lnSpc>
            </a:pPr>
            <a:r>
              <a:rPr lang="en-US" sz="4177" b="true">
                <a:solidFill>
                  <a:srgbClr val="000000"/>
                </a:solidFill>
                <a:latin typeface="Codec Pro Bold"/>
                <a:ea typeface="Codec Pro Bold"/>
                <a:cs typeface="Codec Pro Bold"/>
                <a:sym typeface="Codec Pro Bold"/>
              </a:rPr>
              <a:t>4. </a:t>
            </a:r>
            <a:r>
              <a:rPr lang="en-US" sz="4177" b="true">
                <a:solidFill>
                  <a:srgbClr val="000000"/>
                </a:solidFill>
                <a:latin typeface="Codec Pro Bold"/>
                <a:ea typeface="Codec Pro Bold"/>
                <a:cs typeface="Codec Pro Bold"/>
                <a:sym typeface="Codec Pro Bold"/>
              </a:rPr>
              <a:t>Make Predictions</a:t>
            </a:r>
          </a:p>
          <a:p>
            <a:pPr algn="l" marL="1803984" indent="-601328" lvl="2">
              <a:lnSpc>
                <a:spcPts val="5848"/>
              </a:lnSpc>
              <a:buFont typeface="Arial"/>
              <a:buChar char="⚬"/>
            </a:pPr>
            <a:r>
              <a:rPr lang="en-US" sz="4177">
                <a:solidFill>
                  <a:srgbClr val="000000"/>
                </a:solidFill>
                <a:latin typeface="Codec Pro"/>
                <a:ea typeface="Codec Pro"/>
                <a:cs typeface="Codec Pro"/>
                <a:sym typeface="Codec Pro"/>
              </a:rPr>
              <a:t>The model learns from the training set and predicts prices for new houses.</a:t>
            </a:r>
          </a:p>
          <a:p>
            <a:pPr algn="l">
              <a:lnSpc>
                <a:spcPts val="5848"/>
              </a:lnSpc>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69058"/>
            <a:ext cx="10365803" cy="1319284"/>
          </a:xfrm>
          <a:custGeom>
            <a:avLst/>
            <a:gdLst/>
            <a:ahLst/>
            <a:cxnLst/>
            <a:rect r="r" b="b" t="t" l="l"/>
            <a:pathLst>
              <a:path h="1319284" w="10365803">
                <a:moveTo>
                  <a:pt x="0" y="0"/>
                </a:moveTo>
                <a:lnTo>
                  <a:pt x="10365803" y="0"/>
                </a:lnTo>
                <a:lnTo>
                  <a:pt x="10365803" y="1319284"/>
                </a:lnTo>
                <a:lnTo>
                  <a:pt x="0" y="1319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81508"/>
            <a:ext cx="6463378" cy="1161034"/>
          </a:xfrm>
          <a:prstGeom prst="rect">
            <a:avLst/>
          </a:prstGeom>
        </p:spPr>
        <p:txBody>
          <a:bodyPr anchor="t" rtlCol="false" tIns="0" lIns="0" bIns="0" rIns="0">
            <a:spAutoFit/>
          </a:bodyPr>
          <a:lstStyle/>
          <a:p>
            <a:pPr algn="ctr">
              <a:lnSpc>
                <a:spcPts val="9505"/>
              </a:lnSpc>
            </a:pPr>
            <a:r>
              <a:rPr lang="en-US" sz="6789" b="true">
                <a:solidFill>
                  <a:srgbClr val="000000"/>
                </a:solidFill>
                <a:latin typeface="Canva Sans Bold"/>
                <a:ea typeface="Canva Sans Bold"/>
                <a:cs typeface="Canva Sans Bold"/>
                <a:sym typeface="Canva Sans Bold"/>
              </a:rPr>
              <a:t>Test  Set</a:t>
            </a:r>
          </a:p>
        </p:txBody>
      </p:sp>
      <p:sp>
        <p:nvSpPr>
          <p:cNvPr name="TextBox 5" id="5"/>
          <p:cNvSpPr txBox="true"/>
          <p:nvPr/>
        </p:nvSpPr>
        <p:spPr>
          <a:xfrm rot="0">
            <a:off x="478424" y="2205831"/>
            <a:ext cx="15539264" cy="7717218"/>
          </a:xfrm>
          <a:prstGeom prst="rect">
            <a:avLst/>
          </a:prstGeom>
        </p:spPr>
        <p:txBody>
          <a:bodyPr anchor="t" rtlCol="false" tIns="0" lIns="0" bIns="0" rIns="0">
            <a:spAutoFit/>
          </a:bodyPr>
          <a:lstStyle/>
          <a:p>
            <a:pPr algn="l">
              <a:lnSpc>
                <a:spcPts val="7000"/>
              </a:lnSpc>
            </a:pPr>
            <a:r>
              <a:rPr lang="en-US" sz="5000" b="true">
                <a:solidFill>
                  <a:srgbClr val="000000"/>
                </a:solidFill>
                <a:latin typeface="Codec Pro Bold"/>
                <a:ea typeface="Codec Pro Bold"/>
                <a:cs typeface="Codec Pro Bold"/>
                <a:sym typeface="Codec Pro Bold"/>
              </a:rPr>
              <a:t>What is the Test Set?</a:t>
            </a:r>
          </a:p>
          <a:p>
            <a:pPr algn="l">
              <a:lnSpc>
                <a:spcPts val="5383"/>
              </a:lnSpc>
            </a:pPr>
          </a:p>
          <a:p>
            <a:pPr algn="l" marL="830143" indent="-415071" lvl="1">
              <a:lnSpc>
                <a:spcPts val="5383"/>
              </a:lnSpc>
              <a:buFont typeface="Arial"/>
              <a:buChar char="•"/>
            </a:pPr>
            <a:r>
              <a:rPr lang="en-US" sz="3845">
                <a:solidFill>
                  <a:srgbClr val="000000"/>
                </a:solidFill>
                <a:latin typeface="Codec Pro"/>
                <a:ea typeface="Codec Pro"/>
                <a:cs typeface="Codec Pro"/>
                <a:sym typeface="Codec Pro"/>
              </a:rPr>
              <a:t>The test set is use</a:t>
            </a:r>
            <a:r>
              <a:rPr lang="en-US" sz="3845">
                <a:solidFill>
                  <a:srgbClr val="000000"/>
                </a:solidFill>
                <a:latin typeface="Codec Pro"/>
                <a:ea typeface="Codec Pro"/>
                <a:cs typeface="Codec Pro"/>
                <a:sym typeface="Codec Pro"/>
              </a:rPr>
              <a:t>d to evaluate how well the model predicts house prices.</a:t>
            </a:r>
          </a:p>
          <a:p>
            <a:pPr algn="l" marL="830143" indent="-415071" lvl="1">
              <a:lnSpc>
                <a:spcPts val="5383"/>
              </a:lnSpc>
              <a:buFont typeface="Arial"/>
              <a:buChar char="•"/>
            </a:pPr>
            <a:r>
              <a:rPr lang="en-US" sz="3845">
                <a:solidFill>
                  <a:srgbClr val="000000"/>
                </a:solidFill>
                <a:latin typeface="Codec Pro"/>
                <a:ea typeface="Codec Pro"/>
                <a:cs typeface="Codec Pro"/>
                <a:sym typeface="Codec Pro"/>
              </a:rPr>
              <a:t>It is separate from the training set to check accuracy.</a:t>
            </a:r>
          </a:p>
          <a:p>
            <a:pPr algn="l" marL="830143" indent="-415071" lvl="1">
              <a:lnSpc>
                <a:spcPts val="5383"/>
              </a:lnSpc>
              <a:buFont typeface="Arial"/>
              <a:buChar char="•"/>
            </a:pPr>
            <a:r>
              <a:rPr lang="en-US" sz="3845">
                <a:solidFill>
                  <a:srgbClr val="000000"/>
                </a:solidFill>
                <a:latin typeface="Codec Pro"/>
                <a:ea typeface="Codec Pro"/>
                <a:cs typeface="Codec Pro"/>
                <a:sym typeface="Codec Pro"/>
              </a:rPr>
              <a:t>Helps measure the model’s generalization ability on unseen data.</a:t>
            </a:r>
          </a:p>
          <a:p>
            <a:pPr algn="l" marL="830143" indent="-415071" lvl="1">
              <a:lnSpc>
                <a:spcPts val="5383"/>
              </a:lnSpc>
              <a:buFont typeface="Arial"/>
              <a:buChar char="•"/>
            </a:pPr>
            <a:r>
              <a:rPr lang="en-US" sz="3845">
                <a:solidFill>
                  <a:srgbClr val="000000"/>
                </a:solidFill>
                <a:latin typeface="Codec Pro"/>
                <a:ea typeface="Codec Pro"/>
                <a:cs typeface="Codec Pro"/>
                <a:sym typeface="Codec Pro"/>
              </a:rPr>
              <a:t>The test set ensures the model predicts house prices accurately.</a:t>
            </a:r>
          </a:p>
          <a:p>
            <a:pPr algn="l" marL="830143" indent="-415071" lvl="1">
              <a:lnSpc>
                <a:spcPts val="5383"/>
              </a:lnSpc>
              <a:buFont typeface="Arial"/>
              <a:buChar char="•"/>
            </a:pPr>
            <a:r>
              <a:rPr lang="en-US" sz="3845">
                <a:solidFill>
                  <a:srgbClr val="000000"/>
                </a:solidFill>
                <a:latin typeface="Codec Pro"/>
                <a:ea typeface="Codec Pro"/>
                <a:cs typeface="Codec Pro"/>
                <a:sym typeface="Codec Pro"/>
              </a:rPr>
              <a:t>It contains real house data (not seen during training).</a:t>
            </a:r>
          </a:p>
          <a:p>
            <a:pPr algn="l">
              <a:lnSpc>
                <a:spcPts val="5383"/>
              </a:lnSpc>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05159" y="981787"/>
            <a:ext cx="16554141" cy="7668259"/>
          </a:xfrm>
          <a:prstGeom prst="rect">
            <a:avLst/>
          </a:prstGeom>
        </p:spPr>
        <p:txBody>
          <a:bodyPr anchor="t" rtlCol="false" tIns="0" lIns="0" bIns="0" rIns="0">
            <a:spAutoFit/>
          </a:bodyPr>
          <a:lstStyle/>
          <a:p>
            <a:pPr algn="l" marL="0" indent="0" lvl="0">
              <a:lnSpc>
                <a:spcPts val="6020"/>
              </a:lnSpc>
            </a:pPr>
            <a:r>
              <a:rPr lang="en-US" b="true" sz="4300">
                <a:solidFill>
                  <a:srgbClr val="000000"/>
                </a:solidFill>
                <a:latin typeface="Codec Pro Bold"/>
                <a:ea typeface="Codec Pro Bold"/>
                <a:cs typeface="Codec Pro Bold"/>
                <a:sym typeface="Codec Pro Bold"/>
              </a:rPr>
              <a:t>The test set is used in the following ways:</a:t>
            </a:r>
          </a:p>
          <a:p>
            <a:pPr algn="l" marL="0" indent="0" lvl="0">
              <a:lnSpc>
                <a:spcPts val="5460"/>
              </a:lnSpc>
            </a:pPr>
          </a:p>
          <a:p>
            <a:pPr algn="l" marL="842016" indent="-421008" lvl="1">
              <a:lnSpc>
                <a:spcPts val="5460"/>
              </a:lnSpc>
              <a:buAutoNum type="arabicPeriod" startAt="1"/>
            </a:pPr>
            <a:r>
              <a:rPr lang="en-US" sz="3900">
                <a:solidFill>
                  <a:srgbClr val="000000"/>
                </a:solidFill>
                <a:latin typeface="Codec Pro"/>
                <a:ea typeface="Codec Pro"/>
                <a:cs typeface="Codec Pro"/>
                <a:sym typeface="Codec Pro"/>
              </a:rPr>
              <a:t>Dataset Splitting:</a:t>
            </a:r>
          </a:p>
          <a:p>
            <a:pPr algn="l" marL="1684033" indent="-561344" lvl="2">
              <a:lnSpc>
                <a:spcPts val="5460"/>
              </a:lnSpc>
              <a:buFont typeface="Arial"/>
              <a:buChar char="⚬"/>
            </a:pPr>
            <a:r>
              <a:rPr lang="en-US" sz="3900">
                <a:solidFill>
                  <a:srgbClr val="000000"/>
                </a:solidFill>
                <a:latin typeface="Codec Pro"/>
                <a:ea typeface="Codec Pro"/>
                <a:cs typeface="Codec Pro"/>
                <a:sym typeface="Codec Pro"/>
              </a:rPr>
              <a:t>Training Set: 80% of data for learning.</a:t>
            </a:r>
          </a:p>
          <a:p>
            <a:pPr algn="l" marL="1684033" indent="-561344" lvl="2">
              <a:lnSpc>
                <a:spcPts val="5460"/>
              </a:lnSpc>
              <a:buFont typeface="Arial"/>
              <a:buChar char="⚬"/>
            </a:pPr>
            <a:r>
              <a:rPr lang="en-US" sz="3900">
                <a:solidFill>
                  <a:srgbClr val="000000"/>
                </a:solidFill>
                <a:latin typeface="Codec Pro"/>
                <a:ea typeface="Codec Pro"/>
                <a:cs typeface="Codec Pro"/>
                <a:sym typeface="Codec Pro"/>
              </a:rPr>
              <a:t>Test Set: 20% of data for evaluation.</a:t>
            </a:r>
          </a:p>
          <a:p>
            <a:pPr algn="l" marL="842016" indent="-421008" lvl="1">
              <a:lnSpc>
                <a:spcPts val="5460"/>
              </a:lnSpc>
              <a:buAutoNum type="arabicPeriod" startAt="1"/>
            </a:pPr>
            <a:r>
              <a:rPr lang="en-US" sz="3900">
                <a:solidFill>
                  <a:srgbClr val="000000"/>
                </a:solidFill>
                <a:latin typeface="Codec Pro"/>
                <a:ea typeface="Codec Pro"/>
                <a:cs typeface="Codec Pro"/>
                <a:sym typeface="Codec Pro"/>
              </a:rPr>
              <a:t>Evaluation Metrics:</a:t>
            </a:r>
          </a:p>
          <a:p>
            <a:pPr algn="l" marL="1684033" indent="-561344" lvl="2">
              <a:lnSpc>
                <a:spcPts val="5460"/>
              </a:lnSpc>
              <a:buFont typeface="Arial"/>
              <a:buChar char="⚬"/>
            </a:pPr>
            <a:r>
              <a:rPr lang="en-US" sz="3900">
                <a:solidFill>
                  <a:srgbClr val="000000"/>
                </a:solidFill>
                <a:latin typeface="Codec Pro"/>
                <a:ea typeface="Codec Pro"/>
                <a:cs typeface="Codec Pro"/>
                <a:sym typeface="Codec Pro"/>
              </a:rPr>
              <a:t>Mean Absolute Error (MAE): Average absolute difference between actual and predicted prices.</a:t>
            </a:r>
          </a:p>
          <a:p>
            <a:pPr algn="l" marL="1684033" indent="-561344" lvl="2">
              <a:lnSpc>
                <a:spcPts val="5460"/>
              </a:lnSpc>
              <a:buFont typeface="Arial"/>
              <a:buChar char="⚬"/>
            </a:pPr>
            <a:r>
              <a:rPr lang="en-US" sz="3900">
                <a:solidFill>
                  <a:srgbClr val="000000"/>
                </a:solidFill>
                <a:latin typeface="Codec Pro"/>
                <a:ea typeface="Codec Pro"/>
                <a:cs typeface="Codec Pro"/>
                <a:sym typeface="Codec Pro"/>
              </a:rPr>
              <a:t>Mean Squared Error (MSE): Average squared difference, penalizing larger errors.</a:t>
            </a:r>
          </a:p>
          <a:p>
            <a:pPr algn="l">
              <a:lnSpc>
                <a:spcPts val="5460"/>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95316" y="1212892"/>
            <a:ext cx="14240253" cy="8085948"/>
          </a:xfrm>
          <a:custGeom>
            <a:avLst/>
            <a:gdLst/>
            <a:ahLst/>
            <a:cxnLst/>
            <a:rect r="r" b="b" t="t" l="l"/>
            <a:pathLst>
              <a:path h="8085948" w="14240253">
                <a:moveTo>
                  <a:pt x="0" y="0"/>
                </a:moveTo>
                <a:lnTo>
                  <a:pt x="14240253" y="0"/>
                </a:lnTo>
                <a:lnTo>
                  <a:pt x="14240253" y="8085948"/>
                </a:lnTo>
                <a:lnTo>
                  <a:pt x="0" y="8085948"/>
                </a:lnTo>
                <a:lnTo>
                  <a:pt x="0" y="0"/>
                </a:lnTo>
                <a:close/>
              </a:path>
            </a:pathLst>
          </a:custGeom>
          <a:blipFill>
            <a:blip r:embed="rId4"/>
            <a:stretch>
              <a:fillRect l="-11703" t="-2277" r="-790" b="-3735"/>
            </a:stretch>
          </a:blipFill>
          <a:ln w="38100" cap="sq">
            <a:solidFill>
              <a:srgbClr val="000000"/>
            </a:solidFill>
            <a:prstDash val="solid"/>
            <a:miter/>
          </a:ln>
        </p:spPr>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3829" y="2499449"/>
            <a:ext cx="17175737" cy="4553294"/>
          </a:xfrm>
          <a:custGeom>
            <a:avLst/>
            <a:gdLst/>
            <a:ahLst/>
            <a:cxnLst/>
            <a:rect r="r" b="b" t="t" l="l"/>
            <a:pathLst>
              <a:path h="4553294" w="17175737">
                <a:moveTo>
                  <a:pt x="0" y="0"/>
                </a:moveTo>
                <a:lnTo>
                  <a:pt x="17175737" y="0"/>
                </a:lnTo>
                <a:lnTo>
                  <a:pt x="17175737" y="4553294"/>
                </a:lnTo>
                <a:lnTo>
                  <a:pt x="0" y="4553294"/>
                </a:lnTo>
                <a:lnTo>
                  <a:pt x="0" y="0"/>
                </a:lnTo>
                <a:close/>
              </a:path>
            </a:pathLst>
          </a:custGeom>
          <a:blipFill>
            <a:blip r:embed="rId4"/>
            <a:stretch>
              <a:fillRect l="-1686" t="-9961" r="-315" b="-3152"/>
            </a:stretch>
          </a:blipFill>
          <a:ln w="38100" cap="sq">
            <a:solidFill>
              <a:srgbClr val="000000"/>
            </a:solidFill>
            <a:prstDash val="solid"/>
            <a:miter/>
          </a:ln>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4260" y="369058"/>
            <a:ext cx="10365803" cy="1319284"/>
          </a:xfrm>
          <a:custGeom>
            <a:avLst/>
            <a:gdLst/>
            <a:ahLst/>
            <a:cxnLst/>
            <a:rect r="r" b="b" t="t" l="l"/>
            <a:pathLst>
              <a:path h="1319284" w="10365803">
                <a:moveTo>
                  <a:pt x="0" y="0"/>
                </a:moveTo>
                <a:lnTo>
                  <a:pt x="10365803" y="0"/>
                </a:lnTo>
                <a:lnTo>
                  <a:pt x="10365803" y="1319284"/>
                </a:lnTo>
                <a:lnTo>
                  <a:pt x="0" y="1319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4260" y="542959"/>
            <a:ext cx="10365803" cy="1161034"/>
          </a:xfrm>
          <a:prstGeom prst="rect">
            <a:avLst/>
          </a:prstGeom>
        </p:spPr>
        <p:txBody>
          <a:bodyPr anchor="t" rtlCol="false" tIns="0" lIns="0" bIns="0" rIns="0">
            <a:spAutoFit/>
          </a:bodyPr>
          <a:lstStyle/>
          <a:p>
            <a:pPr algn="ctr">
              <a:lnSpc>
                <a:spcPts val="9505"/>
              </a:lnSpc>
            </a:pPr>
            <a:r>
              <a:rPr lang="en-US" sz="6789" b="true">
                <a:solidFill>
                  <a:srgbClr val="000000"/>
                </a:solidFill>
                <a:latin typeface="Canva Sans Bold"/>
                <a:ea typeface="Canva Sans Bold"/>
                <a:cs typeface="Canva Sans Bold"/>
                <a:sym typeface="Canva Sans Bold"/>
              </a:rPr>
              <a:t>Graphical User Inteface</a:t>
            </a:r>
          </a:p>
        </p:txBody>
      </p:sp>
      <p:sp>
        <p:nvSpPr>
          <p:cNvPr name="TextBox 5" id="5"/>
          <p:cNvSpPr txBox="true"/>
          <p:nvPr/>
        </p:nvSpPr>
        <p:spPr>
          <a:xfrm rot="0">
            <a:off x="694029" y="2524068"/>
            <a:ext cx="15937161" cy="6751444"/>
          </a:xfrm>
          <a:prstGeom prst="rect">
            <a:avLst/>
          </a:prstGeom>
        </p:spPr>
        <p:txBody>
          <a:bodyPr anchor="t" rtlCol="false" tIns="0" lIns="0" bIns="0" rIns="0">
            <a:spAutoFit/>
          </a:bodyPr>
          <a:lstStyle/>
          <a:p>
            <a:pPr algn="l" marL="743798" indent="-371899" lvl="1">
              <a:lnSpc>
                <a:spcPts val="4823"/>
              </a:lnSpc>
              <a:buFont typeface="Arial"/>
              <a:buChar char="•"/>
            </a:pPr>
            <a:r>
              <a:rPr lang="en-US" sz="3445">
                <a:solidFill>
                  <a:srgbClr val="000000"/>
                </a:solidFill>
                <a:latin typeface="Codec Pro"/>
                <a:ea typeface="Codec Pro"/>
                <a:cs typeface="Codec Pro"/>
                <a:sym typeface="Codec Pro"/>
              </a:rPr>
              <a:t>A Graphical User Interface (GUI) is a visual way for users to interact with an application. </a:t>
            </a:r>
          </a:p>
          <a:p>
            <a:pPr algn="l" marL="743798" indent="-371899" lvl="1">
              <a:lnSpc>
                <a:spcPts val="4823"/>
              </a:lnSpc>
              <a:buFont typeface="Arial"/>
              <a:buChar char="•"/>
            </a:pPr>
            <a:r>
              <a:rPr lang="en-US" sz="3445">
                <a:solidFill>
                  <a:srgbClr val="000000"/>
                </a:solidFill>
                <a:latin typeface="Codec Pro"/>
                <a:ea typeface="Codec Pro"/>
                <a:cs typeface="Codec Pro"/>
                <a:sym typeface="Codec Pro"/>
              </a:rPr>
              <a:t>Instead of using text commands, users can interact through buttons, input fields, and graphical elements.</a:t>
            </a:r>
          </a:p>
          <a:p>
            <a:pPr algn="l" marL="743798" indent="-371899" lvl="1">
              <a:lnSpc>
                <a:spcPts val="4823"/>
              </a:lnSpc>
              <a:buFont typeface="Arial"/>
              <a:buChar char="•"/>
            </a:pPr>
            <a:r>
              <a:rPr lang="en-US" sz="3445">
                <a:solidFill>
                  <a:srgbClr val="000000"/>
                </a:solidFill>
                <a:latin typeface="Codec Pro"/>
                <a:ea typeface="Codec Pro"/>
                <a:cs typeface="Codec Pro"/>
                <a:sym typeface="Codec Pro"/>
              </a:rPr>
              <a:t> In a House Price Prediction system, a GUI makes it easier for users to input house details and get predictions without coding knowledge. </a:t>
            </a:r>
          </a:p>
          <a:p>
            <a:pPr algn="l" marL="743798" indent="-371899" lvl="1">
              <a:lnSpc>
                <a:spcPts val="4823"/>
              </a:lnSpc>
              <a:buFont typeface="Arial"/>
              <a:buChar char="•"/>
            </a:pPr>
            <a:r>
              <a:rPr lang="en-US" sz="3445">
                <a:solidFill>
                  <a:srgbClr val="000000"/>
                </a:solidFill>
                <a:latin typeface="Codec Pro"/>
                <a:ea typeface="Codec Pro"/>
                <a:cs typeface="Codec Pro"/>
                <a:sym typeface="Codec Pro"/>
              </a:rPr>
              <a:t>A Graphical User Interface (GUI) is a visual way for users to interact with software using graphical elements like buttons, text fields, icons, and menus instead of text-based commands (CLI - Command Line Interface).</a:t>
            </a:r>
          </a:p>
          <a:p>
            <a:pPr algn="l">
              <a:lnSpc>
                <a:spcPts val="4823"/>
              </a:lnSpc>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31354" y="1397621"/>
            <a:ext cx="16625292" cy="7811700"/>
          </a:xfrm>
          <a:prstGeom prst="rect">
            <a:avLst/>
          </a:prstGeom>
        </p:spPr>
        <p:txBody>
          <a:bodyPr anchor="t" rtlCol="false" tIns="0" lIns="0" bIns="0" rIns="0">
            <a:spAutoFit/>
          </a:bodyPr>
          <a:lstStyle/>
          <a:p>
            <a:pPr algn="l">
              <a:lnSpc>
                <a:spcPts val="7000"/>
              </a:lnSpc>
            </a:pPr>
            <a:r>
              <a:rPr lang="en-US" sz="5000" b="true">
                <a:solidFill>
                  <a:srgbClr val="000000"/>
                </a:solidFill>
                <a:latin typeface="Codec Pro Bold"/>
                <a:ea typeface="Codec Pro Bold"/>
                <a:cs typeface="Codec Pro Bold"/>
                <a:sym typeface="Codec Pro Bold"/>
              </a:rPr>
              <a:t> Importance of GUI in House Price Pre</a:t>
            </a:r>
            <a:r>
              <a:rPr lang="en-US" sz="5000" b="true">
                <a:solidFill>
                  <a:srgbClr val="000000"/>
                </a:solidFill>
                <a:latin typeface="Codec Pro Bold"/>
                <a:ea typeface="Codec Pro Bold"/>
                <a:cs typeface="Codec Pro Bold"/>
                <a:sym typeface="Codec Pro Bold"/>
              </a:rPr>
              <a:t>diction -</a:t>
            </a:r>
          </a:p>
          <a:p>
            <a:pPr algn="l">
              <a:lnSpc>
                <a:spcPts val="5467"/>
              </a:lnSpc>
            </a:pPr>
          </a:p>
          <a:p>
            <a:pPr algn="l" marL="843200" indent="-421600" lvl="1">
              <a:lnSpc>
                <a:spcPts val="5467"/>
              </a:lnSpc>
              <a:buFont typeface="Arial"/>
              <a:buChar char="•"/>
            </a:pPr>
            <a:r>
              <a:rPr lang="en-US" sz="3905">
                <a:solidFill>
                  <a:srgbClr val="000000"/>
                </a:solidFill>
                <a:latin typeface="Codec Pro"/>
                <a:ea typeface="Codec Pro"/>
                <a:cs typeface="Codec Pro"/>
                <a:sym typeface="Codec Pro"/>
              </a:rPr>
              <a:t>User-Friendly: Helps non-technical users interact with the prediction model easily.</a:t>
            </a:r>
          </a:p>
          <a:p>
            <a:pPr algn="l" marL="843200" indent="-421600" lvl="1">
              <a:lnSpc>
                <a:spcPts val="5467"/>
              </a:lnSpc>
              <a:buFont typeface="Arial"/>
              <a:buChar char="•"/>
            </a:pPr>
            <a:r>
              <a:rPr lang="en-US" sz="3905">
                <a:solidFill>
                  <a:srgbClr val="000000"/>
                </a:solidFill>
                <a:latin typeface="Codec Pro"/>
                <a:ea typeface="Codec Pro"/>
                <a:cs typeface="Codec Pro"/>
                <a:sym typeface="Codec Pro"/>
              </a:rPr>
              <a:t>Efficient Input Handling: Users can enter data such as location, area, number of rooms, etc.</a:t>
            </a:r>
          </a:p>
          <a:p>
            <a:pPr algn="l" marL="843200" indent="-421600" lvl="1">
              <a:lnSpc>
                <a:spcPts val="5467"/>
              </a:lnSpc>
              <a:buFont typeface="Arial"/>
              <a:buChar char="•"/>
            </a:pPr>
            <a:r>
              <a:rPr lang="en-US" sz="3905">
                <a:solidFill>
                  <a:srgbClr val="000000"/>
                </a:solidFill>
                <a:latin typeface="Codec Pro"/>
                <a:ea typeface="Codec Pro"/>
                <a:cs typeface="Codec Pro"/>
                <a:sym typeface="Codec Pro"/>
              </a:rPr>
              <a:t>Real-Time Predictions: Provides instant price predictions based on input features.</a:t>
            </a:r>
          </a:p>
          <a:p>
            <a:pPr algn="l" marL="843200" indent="-421600" lvl="1">
              <a:lnSpc>
                <a:spcPts val="5467"/>
              </a:lnSpc>
              <a:buFont typeface="Arial"/>
              <a:buChar char="•"/>
            </a:pPr>
            <a:r>
              <a:rPr lang="en-US" sz="3905">
                <a:solidFill>
                  <a:srgbClr val="000000"/>
                </a:solidFill>
                <a:latin typeface="Codec Pro"/>
                <a:ea typeface="Codec Pro"/>
                <a:cs typeface="Codec Pro"/>
                <a:sym typeface="Codec Pro"/>
              </a:rPr>
              <a:t>Visual Representation: Can display results in graphs, charts, or numerical values.</a:t>
            </a:r>
          </a:p>
          <a:p>
            <a:pPr algn="l">
              <a:lnSpc>
                <a:spcPts val="5467"/>
              </a:lnSpc>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63326"/>
            <a:ext cx="16408426" cy="7977550"/>
          </a:xfrm>
          <a:prstGeom prst="rect">
            <a:avLst/>
          </a:prstGeom>
        </p:spPr>
        <p:txBody>
          <a:bodyPr anchor="t" rtlCol="false" tIns="0" lIns="0" bIns="0" rIns="0">
            <a:spAutoFit/>
          </a:bodyPr>
          <a:lstStyle/>
          <a:p>
            <a:pPr algn="l">
              <a:lnSpc>
                <a:spcPts val="7000"/>
              </a:lnSpc>
            </a:pPr>
            <a:r>
              <a:rPr lang="en-US" sz="5000" b="true">
                <a:solidFill>
                  <a:srgbClr val="000000"/>
                </a:solidFill>
                <a:latin typeface="Codec Pro Bold"/>
                <a:ea typeface="Codec Pro Bold"/>
                <a:cs typeface="Codec Pro Bold"/>
                <a:sym typeface="Codec Pro Bold"/>
              </a:rPr>
              <a:t> Components of the GUI -</a:t>
            </a:r>
          </a:p>
          <a:p>
            <a:pPr algn="l">
              <a:lnSpc>
                <a:spcPts val="5035"/>
              </a:lnSpc>
            </a:pPr>
          </a:p>
          <a:p>
            <a:pPr algn="l">
              <a:lnSpc>
                <a:spcPts val="5035"/>
              </a:lnSpc>
            </a:pPr>
            <a:r>
              <a:rPr lang="en-US" sz="3596">
                <a:solidFill>
                  <a:srgbClr val="000000"/>
                </a:solidFill>
                <a:latin typeface="Codec Pro"/>
                <a:ea typeface="Codec Pro"/>
                <a:cs typeface="Codec Pro"/>
                <a:sym typeface="Codec Pro"/>
              </a:rPr>
              <a:t>A well-designed GUI for house price prediction typically includes:</a:t>
            </a:r>
          </a:p>
          <a:p>
            <a:pPr algn="l" marL="776482" indent="-388241" lvl="1">
              <a:lnSpc>
                <a:spcPts val="5035"/>
              </a:lnSpc>
              <a:buFont typeface="Arial"/>
              <a:buChar char="•"/>
            </a:pPr>
            <a:r>
              <a:rPr lang="en-US" sz="3596">
                <a:solidFill>
                  <a:srgbClr val="000000"/>
                </a:solidFill>
                <a:latin typeface="Codec Pro"/>
                <a:ea typeface="Codec Pro"/>
                <a:cs typeface="Codec Pro"/>
                <a:sym typeface="Codec Pro"/>
              </a:rPr>
              <a:t>Input Fields: For entering house details (e.g., location, square footage, number of bedrooms, etc.).</a:t>
            </a:r>
          </a:p>
          <a:p>
            <a:pPr algn="l" marL="776482" indent="-388241" lvl="1">
              <a:lnSpc>
                <a:spcPts val="5035"/>
              </a:lnSpc>
              <a:buFont typeface="Arial"/>
              <a:buChar char="•"/>
            </a:pPr>
            <a:r>
              <a:rPr lang="en-US" sz="3596">
                <a:solidFill>
                  <a:srgbClr val="000000"/>
                </a:solidFill>
                <a:latin typeface="Codec Pro"/>
                <a:ea typeface="Codec Pro"/>
                <a:cs typeface="Codec Pro"/>
                <a:sym typeface="Codec Pro"/>
              </a:rPr>
              <a:t>Predict Button: To process the input and get the predicted price.</a:t>
            </a:r>
          </a:p>
          <a:p>
            <a:pPr algn="l" marL="776482" indent="-388241" lvl="1">
              <a:lnSpc>
                <a:spcPts val="5035"/>
              </a:lnSpc>
              <a:buFont typeface="Arial"/>
              <a:buChar char="•"/>
            </a:pPr>
            <a:r>
              <a:rPr lang="en-US" sz="3596">
                <a:solidFill>
                  <a:srgbClr val="000000"/>
                </a:solidFill>
                <a:latin typeface="Codec Pro"/>
                <a:ea typeface="Codec Pro"/>
                <a:cs typeface="Codec Pro"/>
                <a:sym typeface="Codec Pro"/>
              </a:rPr>
              <a:t>Output Display: Shows the predicted house price.</a:t>
            </a:r>
          </a:p>
          <a:p>
            <a:pPr algn="l" marL="776482" indent="-388241" lvl="1">
              <a:lnSpc>
                <a:spcPts val="5035"/>
              </a:lnSpc>
              <a:buFont typeface="Arial"/>
              <a:buChar char="•"/>
            </a:pPr>
            <a:r>
              <a:rPr lang="en-US" sz="3596">
                <a:solidFill>
                  <a:srgbClr val="000000"/>
                </a:solidFill>
                <a:latin typeface="Codec Pro"/>
                <a:ea typeface="Codec Pro"/>
                <a:cs typeface="Codec Pro"/>
                <a:sym typeface="Codec Pro"/>
              </a:rPr>
              <a:t>Additional Features (Optional):</a:t>
            </a:r>
          </a:p>
          <a:p>
            <a:pPr algn="l" marL="1552964" indent="-517655" lvl="2">
              <a:lnSpc>
                <a:spcPts val="5035"/>
              </a:lnSpc>
              <a:buFont typeface="Arial"/>
              <a:buChar char="⚬"/>
            </a:pPr>
            <a:r>
              <a:rPr lang="en-US" sz="3596">
                <a:solidFill>
                  <a:srgbClr val="000000"/>
                </a:solidFill>
                <a:latin typeface="Codec Pro"/>
                <a:ea typeface="Codec Pro"/>
                <a:cs typeface="Codec Pro"/>
                <a:sym typeface="Codec Pro"/>
              </a:rPr>
              <a:t>Drop-down menus for selecting city/locality.</a:t>
            </a:r>
          </a:p>
          <a:p>
            <a:pPr algn="l" marL="1552964" indent="-517655" lvl="2">
              <a:lnSpc>
                <a:spcPts val="5035"/>
              </a:lnSpc>
              <a:buFont typeface="Arial"/>
              <a:buChar char="⚬"/>
            </a:pPr>
            <a:r>
              <a:rPr lang="en-US" sz="3596">
                <a:solidFill>
                  <a:srgbClr val="000000"/>
                </a:solidFill>
                <a:latin typeface="Codec Pro"/>
                <a:ea typeface="Codec Pro"/>
                <a:cs typeface="Codec Pro"/>
                <a:sym typeface="Codec Pro"/>
              </a:rPr>
              <a:t>Charts to visualize price trends.</a:t>
            </a:r>
          </a:p>
          <a:p>
            <a:pPr algn="l" marL="1552964" indent="-517655" lvl="2">
              <a:lnSpc>
                <a:spcPts val="5035"/>
              </a:lnSpc>
              <a:buFont typeface="Arial"/>
              <a:buChar char="⚬"/>
            </a:pPr>
            <a:r>
              <a:rPr lang="en-US" sz="3596">
                <a:solidFill>
                  <a:srgbClr val="000000"/>
                </a:solidFill>
                <a:latin typeface="Codec Pro"/>
                <a:ea typeface="Codec Pro"/>
                <a:cs typeface="Codec Pro"/>
                <a:sym typeface="Codec Pro"/>
              </a:rPr>
              <a:t>Data upload options for bulk predictions.</a:t>
            </a:r>
          </a:p>
          <a:p>
            <a:pPr algn="l">
              <a:lnSpc>
                <a:spcPts val="5035"/>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61762"/>
            <a:ext cx="15547794" cy="8568661"/>
          </a:xfrm>
          <a:prstGeom prst="rect">
            <a:avLst/>
          </a:prstGeom>
        </p:spPr>
        <p:txBody>
          <a:bodyPr anchor="t" rtlCol="false" tIns="0" lIns="0" bIns="0" rIns="0">
            <a:spAutoFit/>
          </a:bodyPr>
          <a:lstStyle/>
          <a:p>
            <a:pPr algn="l">
              <a:lnSpc>
                <a:spcPts val="7000"/>
              </a:lnSpc>
            </a:pPr>
            <a:r>
              <a:rPr lang="en-US" sz="5000" b="true">
                <a:solidFill>
                  <a:srgbClr val="000000"/>
                </a:solidFill>
                <a:latin typeface="Codec Pro Bold"/>
                <a:ea typeface="Codec Pro Bold"/>
                <a:cs typeface="Codec Pro Bold"/>
                <a:sym typeface="Codec Pro Bold"/>
              </a:rPr>
              <a:t>Technologies for Buil</a:t>
            </a:r>
            <a:r>
              <a:rPr lang="en-US" sz="5000" b="true">
                <a:solidFill>
                  <a:srgbClr val="000000"/>
                </a:solidFill>
                <a:latin typeface="Codec Pro Bold"/>
                <a:ea typeface="Codec Pro Bold"/>
                <a:cs typeface="Codec Pro Bold"/>
                <a:sym typeface="Codec Pro Bold"/>
              </a:rPr>
              <a:t>ding GUI -</a:t>
            </a:r>
          </a:p>
          <a:p>
            <a:pPr algn="l">
              <a:lnSpc>
                <a:spcPts val="6023"/>
              </a:lnSpc>
            </a:pPr>
          </a:p>
          <a:p>
            <a:pPr algn="l">
              <a:lnSpc>
                <a:spcPts val="6023"/>
              </a:lnSpc>
            </a:pPr>
            <a:r>
              <a:rPr lang="en-US" sz="4302">
                <a:solidFill>
                  <a:srgbClr val="000000"/>
                </a:solidFill>
                <a:latin typeface="Codec Pro"/>
                <a:ea typeface="Codec Pro"/>
                <a:cs typeface="Codec Pro"/>
                <a:sym typeface="Codec Pro"/>
              </a:rPr>
              <a:t>Several frameworks can be used to develop the GUI:</a:t>
            </a:r>
          </a:p>
          <a:p>
            <a:pPr algn="l" marL="928860" indent="-464430" lvl="1">
              <a:lnSpc>
                <a:spcPts val="6023"/>
              </a:lnSpc>
              <a:buFont typeface="Arial"/>
              <a:buChar char="•"/>
            </a:pPr>
            <a:r>
              <a:rPr lang="en-US" sz="4302">
                <a:solidFill>
                  <a:srgbClr val="000000"/>
                </a:solidFill>
                <a:latin typeface="Codec Pro"/>
                <a:ea typeface="Codec Pro"/>
                <a:cs typeface="Codec Pro"/>
                <a:sym typeface="Codec Pro"/>
              </a:rPr>
              <a:t>Tkinter (Python): Simple and easy-to-use GUI framework.</a:t>
            </a:r>
          </a:p>
          <a:p>
            <a:pPr algn="l" marL="928860" indent="-464430" lvl="1">
              <a:lnSpc>
                <a:spcPts val="6023"/>
              </a:lnSpc>
              <a:buFont typeface="Arial"/>
              <a:buChar char="•"/>
            </a:pPr>
            <a:r>
              <a:rPr lang="en-US" sz="4302">
                <a:solidFill>
                  <a:srgbClr val="000000"/>
                </a:solidFill>
                <a:latin typeface="Codec Pro"/>
                <a:ea typeface="Codec Pro"/>
                <a:cs typeface="Codec Pro"/>
                <a:sym typeface="Codec Pro"/>
              </a:rPr>
              <a:t>PyQt / PySide: More advanced with better customization.</a:t>
            </a:r>
          </a:p>
          <a:p>
            <a:pPr algn="l" marL="928860" indent="-464430" lvl="1">
              <a:lnSpc>
                <a:spcPts val="6023"/>
              </a:lnSpc>
              <a:buFont typeface="Arial"/>
              <a:buChar char="•"/>
            </a:pPr>
            <a:r>
              <a:rPr lang="en-US" sz="4302">
                <a:solidFill>
                  <a:srgbClr val="000000"/>
                </a:solidFill>
                <a:latin typeface="Codec Pro"/>
                <a:ea typeface="Codec Pro"/>
                <a:cs typeface="Codec Pro"/>
                <a:sym typeface="Codec Pro"/>
              </a:rPr>
              <a:t>Streamlit: Best for quick deployment of AI/ML models.</a:t>
            </a:r>
          </a:p>
          <a:p>
            <a:pPr algn="l" marL="928860" indent="-464430" lvl="1">
              <a:lnSpc>
                <a:spcPts val="6023"/>
              </a:lnSpc>
              <a:buFont typeface="Arial"/>
              <a:buChar char="•"/>
            </a:pPr>
            <a:r>
              <a:rPr lang="en-US" sz="4302">
                <a:solidFill>
                  <a:srgbClr val="000000"/>
                </a:solidFill>
                <a:latin typeface="Codec Pro"/>
                <a:ea typeface="Codec Pro"/>
                <a:cs typeface="Codec Pro"/>
                <a:sym typeface="Codec Pro"/>
              </a:rPr>
              <a:t>Flask/Django (Web-Based): Allows web-based interaction with a prediction model</a:t>
            </a:r>
          </a:p>
          <a:p>
            <a:pPr algn="l">
              <a:lnSpc>
                <a:spcPts val="6023"/>
              </a:lnSpc>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847725"/>
            <a:ext cx="16230600" cy="8284841"/>
          </a:xfrm>
          <a:prstGeom prst="rect">
            <a:avLst/>
          </a:prstGeom>
        </p:spPr>
        <p:txBody>
          <a:bodyPr anchor="t" rtlCol="false" tIns="0" lIns="0" bIns="0" rIns="0">
            <a:spAutoFit/>
          </a:bodyPr>
          <a:lstStyle/>
          <a:p>
            <a:pPr algn="l">
              <a:lnSpc>
                <a:spcPts val="7000"/>
              </a:lnSpc>
            </a:pPr>
            <a:r>
              <a:rPr lang="en-US" sz="5000" b="true">
                <a:solidFill>
                  <a:srgbClr val="000000"/>
                </a:solidFill>
                <a:latin typeface="Codec Pro Bold"/>
                <a:ea typeface="Codec Pro Bold"/>
                <a:cs typeface="Codec Pro Bold"/>
                <a:sym typeface="Codec Pro Bold"/>
              </a:rPr>
              <a:t>Working of the</a:t>
            </a:r>
            <a:r>
              <a:rPr lang="en-US" sz="5000" b="true">
                <a:solidFill>
                  <a:srgbClr val="000000"/>
                </a:solidFill>
                <a:latin typeface="Codec Pro Bold"/>
                <a:ea typeface="Codec Pro Bold"/>
                <a:cs typeface="Codec Pro Bold"/>
                <a:sym typeface="Codec Pro Bold"/>
              </a:rPr>
              <a:t> GUI -</a:t>
            </a:r>
          </a:p>
          <a:p>
            <a:pPr algn="l">
              <a:lnSpc>
                <a:spcPts val="5810"/>
              </a:lnSpc>
            </a:pPr>
          </a:p>
          <a:p>
            <a:pPr algn="l" marL="896061" indent="-448030" lvl="1">
              <a:lnSpc>
                <a:spcPts val="5810"/>
              </a:lnSpc>
              <a:buAutoNum type="arabicPeriod" startAt="1"/>
            </a:pPr>
            <a:r>
              <a:rPr lang="en-US" sz="4150">
                <a:solidFill>
                  <a:srgbClr val="000000"/>
                </a:solidFill>
                <a:latin typeface="Codec Pro"/>
                <a:ea typeface="Codec Pro"/>
                <a:cs typeface="Codec Pro"/>
                <a:sym typeface="Codec Pro"/>
              </a:rPr>
              <a:t>User Inputs Data: The user enters details like location, area, number of rooms, etc.</a:t>
            </a:r>
          </a:p>
          <a:p>
            <a:pPr algn="l" marL="896061" indent="-448030" lvl="1">
              <a:lnSpc>
                <a:spcPts val="5810"/>
              </a:lnSpc>
              <a:buAutoNum type="arabicPeriod" startAt="1"/>
            </a:pPr>
            <a:r>
              <a:rPr lang="en-US" sz="4150">
                <a:solidFill>
                  <a:srgbClr val="000000"/>
                </a:solidFill>
                <a:latin typeface="Codec Pro"/>
                <a:ea typeface="Codec Pro"/>
                <a:cs typeface="Codec Pro"/>
                <a:sym typeface="Codec Pro"/>
              </a:rPr>
              <a:t>Model Processes Input: The system applies a trained machine-learning model to analyze the data.</a:t>
            </a:r>
          </a:p>
          <a:p>
            <a:pPr algn="l" marL="896061" indent="-448030" lvl="1">
              <a:lnSpc>
                <a:spcPts val="5810"/>
              </a:lnSpc>
              <a:buAutoNum type="arabicPeriod" startAt="1"/>
            </a:pPr>
            <a:r>
              <a:rPr lang="en-US" sz="4150">
                <a:solidFill>
                  <a:srgbClr val="000000"/>
                </a:solidFill>
                <a:latin typeface="Codec Pro"/>
                <a:ea typeface="Codec Pro"/>
                <a:cs typeface="Codec Pro"/>
                <a:sym typeface="Codec Pro"/>
              </a:rPr>
              <a:t>Prediction Displayed: The GUI displays the estimated house price.</a:t>
            </a:r>
          </a:p>
          <a:p>
            <a:pPr algn="l" marL="896061" indent="-448030" lvl="1">
              <a:lnSpc>
                <a:spcPts val="5810"/>
              </a:lnSpc>
              <a:buAutoNum type="arabicPeriod" startAt="1"/>
            </a:pPr>
            <a:r>
              <a:rPr lang="en-US" sz="4150">
                <a:solidFill>
                  <a:srgbClr val="000000"/>
                </a:solidFill>
                <a:latin typeface="Codec Pro"/>
                <a:ea typeface="Codec Pro"/>
                <a:cs typeface="Codec Pro"/>
                <a:sym typeface="Codec Pro"/>
              </a:rPr>
              <a:t>Additional Insights (Optional): Can show price trends, comparisons, and suggestions.</a:t>
            </a:r>
          </a:p>
          <a:p>
            <a:pPr algn="l">
              <a:lnSpc>
                <a:spcPts val="581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97912" y="1373741"/>
            <a:ext cx="16261388" cy="6729893"/>
          </a:xfrm>
          <a:prstGeom prst="rect">
            <a:avLst/>
          </a:prstGeom>
        </p:spPr>
        <p:txBody>
          <a:bodyPr anchor="t" rtlCol="false" tIns="0" lIns="0" bIns="0" rIns="0">
            <a:spAutoFit/>
          </a:bodyPr>
          <a:lstStyle/>
          <a:p>
            <a:pPr algn="l">
              <a:lnSpc>
                <a:spcPts val="5599"/>
              </a:lnSpc>
            </a:pPr>
            <a:r>
              <a:rPr lang="en-US" sz="3999" b="true">
                <a:solidFill>
                  <a:srgbClr val="000000"/>
                </a:solidFill>
                <a:latin typeface="Codec Pro Bold"/>
                <a:ea typeface="Codec Pro Bold"/>
                <a:cs typeface="Codec Pro Bold"/>
                <a:sym typeface="Codec Pro Bold"/>
              </a:rPr>
              <a:t>Applications of AI</a:t>
            </a:r>
            <a:r>
              <a:rPr lang="en-US" sz="3999">
                <a:solidFill>
                  <a:srgbClr val="000000"/>
                </a:solidFill>
                <a:latin typeface="Codec Pro"/>
                <a:ea typeface="Codec Pro"/>
                <a:cs typeface="Codec Pro"/>
                <a:sym typeface="Codec Pro"/>
              </a:rPr>
              <a:t>:                                                                                          </a:t>
            </a:r>
          </a:p>
          <a:p>
            <a:pPr algn="l">
              <a:lnSpc>
                <a:spcPts val="4322"/>
              </a:lnSpc>
            </a:pPr>
          </a:p>
          <a:p>
            <a:pPr algn="l">
              <a:lnSpc>
                <a:spcPts val="4322"/>
              </a:lnSpc>
            </a:pPr>
            <a:r>
              <a:rPr lang="en-US" sz="3087" b="true">
                <a:solidFill>
                  <a:srgbClr val="000000"/>
                </a:solidFill>
                <a:latin typeface="Codec Pro Bold"/>
                <a:ea typeface="Codec Pro Bold"/>
                <a:cs typeface="Codec Pro Bold"/>
                <a:sym typeface="Codec Pro Bold"/>
              </a:rPr>
              <a:t>Healthcare:</a:t>
            </a:r>
            <a:r>
              <a:rPr lang="en-US" sz="3087">
                <a:solidFill>
                  <a:srgbClr val="000000"/>
                </a:solidFill>
                <a:latin typeface="Codec Pro"/>
                <a:ea typeface="Codec Pro"/>
                <a:cs typeface="Codec Pro"/>
                <a:sym typeface="Codec Pro"/>
              </a:rPr>
              <a:t> AI can assist in diagnosing diseases, personalizing treatment plans, and improving patient care.</a:t>
            </a:r>
          </a:p>
          <a:p>
            <a:pPr algn="l">
              <a:lnSpc>
                <a:spcPts val="4322"/>
              </a:lnSpc>
            </a:pPr>
          </a:p>
          <a:p>
            <a:pPr algn="l">
              <a:lnSpc>
                <a:spcPts val="4322"/>
              </a:lnSpc>
            </a:pPr>
            <a:r>
              <a:rPr lang="en-US" sz="3087" b="true">
                <a:solidFill>
                  <a:srgbClr val="000000"/>
                </a:solidFill>
                <a:latin typeface="Codec Pro Bold"/>
                <a:ea typeface="Codec Pro Bold"/>
                <a:cs typeface="Codec Pro Bold"/>
                <a:sym typeface="Codec Pro Bold"/>
              </a:rPr>
              <a:t>Finance: </a:t>
            </a:r>
            <a:r>
              <a:rPr lang="en-US" sz="3087">
                <a:solidFill>
                  <a:srgbClr val="000000"/>
                </a:solidFill>
                <a:latin typeface="Codec Pro"/>
                <a:ea typeface="Codec Pro"/>
                <a:cs typeface="Codec Pro"/>
                <a:sym typeface="Codec Pro"/>
              </a:rPr>
              <a:t>AI is used for fraud detection, risk management, and algorithmic trading.</a:t>
            </a:r>
          </a:p>
          <a:p>
            <a:pPr algn="l">
              <a:lnSpc>
                <a:spcPts val="4322"/>
              </a:lnSpc>
            </a:pPr>
          </a:p>
          <a:p>
            <a:pPr algn="l">
              <a:lnSpc>
                <a:spcPts val="4322"/>
              </a:lnSpc>
            </a:pPr>
            <a:r>
              <a:rPr lang="en-US" sz="3087" b="true">
                <a:solidFill>
                  <a:srgbClr val="000000"/>
                </a:solidFill>
                <a:latin typeface="Codec Pro Bold"/>
                <a:ea typeface="Codec Pro Bold"/>
                <a:cs typeface="Codec Pro Bold"/>
                <a:sym typeface="Codec Pro Bold"/>
              </a:rPr>
              <a:t>Automotive:</a:t>
            </a:r>
            <a:r>
              <a:rPr lang="en-US" sz="3087">
                <a:solidFill>
                  <a:srgbClr val="000000"/>
                </a:solidFill>
                <a:latin typeface="Codec Pro"/>
                <a:ea typeface="Codec Pro"/>
                <a:cs typeface="Codec Pro"/>
                <a:sym typeface="Codec Pro"/>
              </a:rPr>
              <a:t> Autonomous vehicles rely on AI to make real-time decisions, improving road safety and efficiency.</a:t>
            </a:r>
          </a:p>
          <a:p>
            <a:pPr algn="l">
              <a:lnSpc>
                <a:spcPts val="4322"/>
              </a:lnSpc>
            </a:pPr>
          </a:p>
          <a:p>
            <a:pPr algn="l">
              <a:lnSpc>
                <a:spcPts val="4322"/>
              </a:lnSpc>
            </a:pPr>
            <a:r>
              <a:rPr lang="en-US" sz="3087" b="true">
                <a:solidFill>
                  <a:srgbClr val="000000"/>
                </a:solidFill>
                <a:latin typeface="Codec Pro Bold"/>
                <a:ea typeface="Codec Pro Bold"/>
                <a:cs typeface="Codec Pro Bold"/>
                <a:sym typeface="Codec Pro Bold"/>
              </a:rPr>
              <a:t>Entertainment:</a:t>
            </a:r>
            <a:r>
              <a:rPr lang="en-US" sz="3087">
                <a:solidFill>
                  <a:srgbClr val="000000"/>
                </a:solidFill>
                <a:latin typeface="Codec Pro"/>
                <a:ea typeface="Codec Pro"/>
                <a:cs typeface="Codec Pro"/>
                <a:sym typeface="Codec Pro"/>
              </a:rPr>
              <a:t> AI is used for personalized recommendations in music, movies, and online content.</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29609" y="1082997"/>
            <a:ext cx="15519628" cy="8326376"/>
          </a:xfrm>
          <a:prstGeom prst="rect">
            <a:avLst/>
          </a:prstGeom>
        </p:spPr>
        <p:txBody>
          <a:bodyPr anchor="t" rtlCol="false" tIns="0" lIns="0" bIns="0" rIns="0">
            <a:spAutoFit/>
          </a:bodyPr>
          <a:lstStyle/>
          <a:p>
            <a:pPr algn="l">
              <a:lnSpc>
                <a:spcPts val="7000"/>
              </a:lnSpc>
            </a:pPr>
            <a:r>
              <a:rPr lang="en-US" sz="5000" b="true">
                <a:solidFill>
                  <a:srgbClr val="000000"/>
                </a:solidFill>
                <a:latin typeface="Codec Pro Bold"/>
                <a:ea typeface="Codec Pro Bold"/>
                <a:cs typeface="Codec Pro Bold"/>
                <a:sym typeface="Codec Pro Bold"/>
              </a:rPr>
              <a:t>Benefits of GUI in House Price Pre</a:t>
            </a:r>
            <a:r>
              <a:rPr lang="en-US" sz="5000" b="true">
                <a:solidFill>
                  <a:srgbClr val="000000"/>
                </a:solidFill>
                <a:latin typeface="Codec Pro Bold"/>
                <a:ea typeface="Codec Pro Bold"/>
                <a:cs typeface="Codec Pro Bold"/>
                <a:sym typeface="Codec Pro Bold"/>
              </a:rPr>
              <a:t>diction -</a:t>
            </a:r>
          </a:p>
          <a:p>
            <a:pPr algn="l">
              <a:lnSpc>
                <a:spcPts val="6481"/>
              </a:lnSpc>
            </a:pPr>
          </a:p>
          <a:p>
            <a:pPr algn="l" marL="783681" indent="-391841" lvl="1">
              <a:lnSpc>
                <a:spcPts val="5081"/>
              </a:lnSpc>
              <a:buFont typeface="Arial"/>
              <a:buChar char="•"/>
            </a:pPr>
            <a:r>
              <a:rPr lang="en-US" sz="3629">
                <a:solidFill>
                  <a:srgbClr val="000000"/>
                </a:solidFill>
                <a:latin typeface="Codec Pro"/>
                <a:ea typeface="Codec Pro"/>
                <a:cs typeface="Codec Pro"/>
                <a:sym typeface="Codec Pro"/>
              </a:rPr>
              <a:t>Makes house price prediction accessible to everyone.</a:t>
            </a:r>
          </a:p>
          <a:p>
            <a:pPr algn="l" marL="783681" indent="-391841" lvl="1">
              <a:lnSpc>
                <a:spcPts val="5081"/>
              </a:lnSpc>
              <a:buFont typeface="Arial"/>
              <a:buChar char="•"/>
            </a:pPr>
            <a:r>
              <a:rPr lang="en-US" sz="3629">
                <a:solidFill>
                  <a:srgbClr val="000000"/>
                </a:solidFill>
                <a:latin typeface="Codec Pro"/>
                <a:ea typeface="Codec Pro"/>
                <a:cs typeface="Codec Pro"/>
                <a:sym typeface="Codec Pro"/>
              </a:rPr>
              <a:t>Saves time by providing instant results.</a:t>
            </a:r>
          </a:p>
          <a:p>
            <a:pPr algn="l" marL="783681" indent="-391841" lvl="1">
              <a:lnSpc>
                <a:spcPts val="5081"/>
              </a:lnSpc>
              <a:buFont typeface="Arial"/>
              <a:buChar char="•"/>
            </a:pPr>
            <a:r>
              <a:rPr lang="en-US" sz="3629">
                <a:solidFill>
                  <a:srgbClr val="000000"/>
                </a:solidFill>
                <a:latin typeface="Codec Pro"/>
                <a:ea typeface="Codec Pro"/>
                <a:cs typeface="Codec Pro"/>
                <a:sym typeface="Codec Pro"/>
              </a:rPr>
              <a:t>Can be used by real estate agents, buyers, and sellers.</a:t>
            </a:r>
          </a:p>
          <a:p>
            <a:pPr algn="l" marL="783681" indent="-391841" lvl="1">
              <a:lnSpc>
                <a:spcPts val="5081"/>
              </a:lnSpc>
              <a:buFont typeface="Arial"/>
              <a:buChar char="•"/>
            </a:pPr>
            <a:r>
              <a:rPr lang="en-US" sz="3629">
                <a:solidFill>
                  <a:srgbClr val="000000"/>
                </a:solidFill>
                <a:latin typeface="Codec Pro"/>
                <a:ea typeface="Codec Pro"/>
                <a:cs typeface="Codec Pro"/>
                <a:sym typeface="Codec Pro"/>
              </a:rPr>
              <a:t>Improves user experience with interactive features.</a:t>
            </a:r>
          </a:p>
          <a:p>
            <a:pPr algn="l" marL="783681" indent="-391841" lvl="1">
              <a:lnSpc>
                <a:spcPts val="5081"/>
              </a:lnSpc>
              <a:buFont typeface="Arial"/>
              <a:buChar char="•"/>
            </a:pPr>
            <a:r>
              <a:rPr lang="en-US" sz="3629">
                <a:solidFill>
                  <a:srgbClr val="000000"/>
                </a:solidFill>
                <a:latin typeface="Codec Pro"/>
                <a:ea typeface="Codec Pro"/>
                <a:cs typeface="Codec Pro"/>
                <a:sym typeface="Codec Pro"/>
              </a:rPr>
              <a:t>Users can easily navigate and understand features without needing detailed documentation.</a:t>
            </a:r>
          </a:p>
          <a:p>
            <a:pPr algn="l" marL="783681" indent="-391841" lvl="1">
              <a:lnSpc>
                <a:spcPts val="5081"/>
              </a:lnSpc>
              <a:buFont typeface="Arial"/>
              <a:buChar char="•"/>
            </a:pPr>
            <a:r>
              <a:rPr lang="en-US" sz="3629">
                <a:solidFill>
                  <a:srgbClr val="000000"/>
                </a:solidFill>
                <a:latin typeface="Codec Pro"/>
                <a:ea typeface="Codec Pro"/>
                <a:cs typeface="Codec Pro"/>
                <a:sym typeface="Codec Pro"/>
              </a:rPr>
              <a:t>Useful in applications like house price prediction, where results can be shown in a more meaningful way.</a:t>
            </a:r>
          </a:p>
          <a:p>
            <a:pPr algn="l">
              <a:lnSpc>
                <a:spcPts val="5081"/>
              </a:lnSpc>
            </a:pPr>
          </a:p>
          <a:p>
            <a:pPr algn="l">
              <a:lnSpc>
                <a:spcPts val="6481"/>
              </a:lnSpc>
            </a:pP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8509067" y="-784703"/>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92739" y="2358009"/>
            <a:ext cx="15302521" cy="6325103"/>
          </a:xfrm>
          <a:prstGeom prst="rect">
            <a:avLst/>
          </a:prstGeom>
        </p:spPr>
        <p:txBody>
          <a:bodyPr anchor="t" rtlCol="false" tIns="0" lIns="0" bIns="0" rIns="0">
            <a:spAutoFit/>
          </a:bodyPr>
          <a:lstStyle/>
          <a:p>
            <a:pPr algn="l" marL="0" indent="0" lvl="0">
              <a:lnSpc>
                <a:spcPts val="4172"/>
              </a:lnSpc>
            </a:pPr>
            <a:r>
              <a:rPr lang="en-US" sz="2980">
                <a:solidFill>
                  <a:srgbClr val="000000"/>
                </a:solidFill>
                <a:latin typeface="Codec Pro"/>
                <a:ea typeface="Codec Pro"/>
                <a:cs typeface="Codec Pro"/>
                <a:sym typeface="Codec Pro"/>
              </a:rPr>
              <a:t>We developed a House Price Prediction System using machine learning to estimate property values based on factors like location, size, and amenities. Key components included:</a:t>
            </a:r>
          </a:p>
          <a:p>
            <a:pPr algn="l" marL="0" indent="0" lvl="0">
              <a:lnSpc>
                <a:spcPts val="4172"/>
              </a:lnSpc>
            </a:pPr>
          </a:p>
          <a:p>
            <a:pPr algn="l" marL="643425" indent="-321713" lvl="1">
              <a:lnSpc>
                <a:spcPts val="4172"/>
              </a:lnSpc>
              <a:buFont typeface="Arial"/>
              <a:buChar char="•"/>
            </a:pPr>
            <a:r>
              <a:rPr lang="en-US" sz="2980">
                <a:solidFill>
                  <a:srgbClr val="000000"/>
                </a:solidFill>
                <a:latin typeface="Codec Pro"/>
                <a:ea typeface="Codec Pro"/>
                <a:cs typeface="Codec Pro"/>
                <a:sym typeface="Codec Pro"/>
              </a:rPr>
              <a:t>Data Collection &amp; Preprocessing: Cleaning real estate data.</a:t>
            </a:r>
          </a:p>
          <a:p>
            <a:pPr algn="l" marL="643425" indent="-321713" lvl="1">
              <a:lnSpc>
                <a:spcPts val="4172"/>
              </a:lnSpc>
              <a:buFont typeface="Arial"/>
              <a:buChar char="•"/>
            </a:pPr>
            <a:r>
              <a:rPr lang="en-US" sz="2980">
                <a:solidFill>
                  <a:srgbClr val="000000"/>
                </a:solidFill>
                <a:latin typeface="Codec Pro"/>
                <a:ea typeface="Codec Pro"/>
                <a:cs typeface="Codec Pro"/>
                <a:sym typeface="Codec Pro"/>
              </a:rPr>
              <a:t>Model Training: Using algorithms like Linear Regression and Decision Trees.</a:t>
            </a:r>
          </a:p>
          <a:p>
            <a:pPr algn="l" marL="643425" indent="-321713" lvl="1">
              <a:lnSpc>
                <a:spcPts val="4172"/>
              </a:lnSpc>
              <a:buFont typeface="Arial"/>
              <a:buChar char="•"/>
            </a:pPr>
            <a:r>
              <a:rPr lang="en-US" sz="2980">
                <a:solidFill>
                  <a:srgbClr val="000000"/>
                </a:solidFill>
                <a:latin typeface="Codec Pro"/>
                <a:ea typeface="Codec Pro"/>
                <a:cs typeface="Codec Pro"/>
                <a:sym typeface="Codec Pro"/>
              </a:rPr>
              <a:t>Graphical User Interface (GUI): Creating an easy-to-use interface.</a:t>
            </a:r>
          </a:p>
          <a:p>
            <a:pPr algn="l" marL="643425" indent="-321713" lvl="1">
              <a:lnSpc>
                <a:spcPts val="4172"/>
              </a:lnSpc>
              <a:buFont typeface="Arial"/>
              <a:buChar char="•"/>
            </a:pPr>
            <a:r>
              <a:rPr lang="en-US" sz="2980">
                <a:solidFill>
                  <a:srgbClr val="000000"/>
                </a:solidFill>
                <a:latin typeface="Codec Pro"/>
                <a:ea typeface="Codec Pro"/>
                <a:cs typeface="Codec Pro"/>
                <a:sym typeface="Codec Pro"/>
              </a:rPr>
              <a:t>Visualization &amp; Analysis: Presenting insights through graphs and trends.</a:t>
            </a:r>
          </a:p>
          <a:p>
            <a:pPr algn="l">
              <a:lnSpc>
                <a:spcPts val="4172"/>
              </a:lnSpc>
            </a:pPr>
          </a:p>
          <a:p>
            <a:pPr algn="l">
              <a:lnSpc>
                <a:spcPts val="4172"/>
              </a:lnSpc>
            </a:pPr>
            <a:r>
              <a:rPr lang="en-US" sz="2980">
                <a:solidFill>
                  <a:srgbClr val="000000"/>
                </a:solidFill>
                <a:latin typeface="Codec Pro"/>
                <a:ea typeface="Codec Pro"/>
                <a:cs typeface="Codec Pro"/>
                <a:sym typeface="Codec Pro"/>
              </a:rPr>
              <a:t>This project showcases the potential of data science and AI in enhancing real estate decision-making and aims to improve property valuation's transparency and accuracy.</a:t>
            </a:r>
          </a:p>
        </p:txBody>
      </p:sp>
      <p:sp>
        <p:nvSpPr>
          <p:cNvPr name="Freeform 4" id="4"/>
          <p:cNvSpPr/>
          <p:nvPr/>
        </p:nvSpPr>
        <p:spPr>
          <a:xfrm flipH="false" flipV="false" rot="0">
            <a:off x="0" y="465458"/>
            <a:ext cx="11047873" cy="1406093"/>
          </a:xfrm>
          <a:custGeom>
            <a:avLst/>
            <a:gdLst/>
            <a:ahLst/>
            <a:cxnLst/>
            <a:rect r="r" b="b" t="t" l="l"/>
            <a:pathLst>
              <a:path h="1406093" w="11047873">
                <a:moveTo>
                  <a:pt x="0" y="0"/>
                </a:moveTo>
                <a:lnTo>
                  <a:pt x="11047873" y="0"/>
                </a:lnTo>
                <a:lnTo>
                  <a:pt x="11047873" y="1406093"/>
                </a:lnTo>
                <a:lnTo>
                  <a:pt x="0" y="14060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42944" y="515317"/>
            <a:ext cx="5173742" cy="1161034"/>
          </a:xfrm>
          <a:prstGeom prst="rect">
            <a:avLst/>
          </a:prstGeom>
        </p:spPr>
        <p:txBody>
          <a:bodyPr anchor="t" rtlCol="false" tIns="0" lIns="0" bIns="0" rIns="0">
            <a:spAutoFit/>
          </a:bodyPr>
          <a:lstStyle/>
          <a:p>
            <a:pPr algn="ctr">
              <a:lnSpc>
                <a:spcPts val="9505"/>
              </a:lnSpc>
            </a:pPr>
            <a:r>
              <a:rPr lang="en-US" sz="6789" b="true">
                <a:solidFill>
                  <a:srgbClr val="000000"/>
                </a:solidFill>
                <a:latin typeface="Canva Sans Bold"/>
                <a:ea typeface="Canva Sans Bold"/>
                <a:cs typeface="Canva Sans Bold"/>
                <a:sym typeface="Canva Sans Bold"/>
              </a:rPr>
              <a:t>Conclusion :</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777B6">
                <a:alpha val="100000"/>
              </a:srgbClr>
            </a:gs>
            <a:gs pos="100000">
              <a:srgbClr val="050B39">
                <a:alpha val="100000"/>
              </a:srgbClr>
            </a:gs>
          </a:gsLst>
          <a:lin ang="0"/>
        </a:gra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14589113" y="-1764625"/>
            <a:ext cx="6856917" cy="6507838"/>
          </a:xfrm>
          <a:custGeom>
            <a:avLst/>
            <a:gdLst/>
            <a:ahLst/>
            <a:cxnLst/>
            <a:rect r="r" b="b" t="t" l="l"/>
            <a:pathLst>
              <a:path h="6507838" w="6856917">
                <a:moveTo>
                  <a:pt x="0" y="0"/>
                </a:moveTo>
                <a:lnTo>
                  <a:pt x="6856917" y="0"/>
                </a:lnTo>
                <a:lnTo>
                  <a:pt x="6856917" y="6507837"/>
                </a:lnTo>
                <a:lnTo>
                  <a:pt x="0" y="6507837"/>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566591">
            <a:off x="9177582" y="945973"/>
            <a:ext cx="11421234" cy="8780073"/>
          </a:xfrm>
          <a:custGeom>
            <a:avLst/>
            <a:gdLst/>
            <a:ahLst/>
            <a:cxnLst/>
            <a:rect r="r" b="b" t="t" l="l"/>
            <a:pathLst>
              <a:path h="8780073" w="11421234">
                <a:moveTo>
                  <a:pt x="0" y="0"/>
                </a:moveTo>
                <a:lnTo>
                  <a:pt x="11421234" y="0"/>
                </a:lnTo>
                <a:lnTo>
                  <a:pt x="11421234" y="8780073"/>
                </a:lnTo>
                <a:lnTo>
                  <a:pt x="0" y="8780073"/>
                </a:lnTo>
                <a:lnTo>
                  <a:pt x="0" y="0"/>
                </a:lnTo>
                <a:close/>
              </a:path>
            </a:pathLst>
          </a:custGeom>
          <a:blipFill>
            <a:blip r:embed="rId4"/>
            <a:stretch>
              <a:fillRect l="0" t="0" r="0" b="0"/>
            </a:stretch>
          </a:blipFill>
        </p:spPr>
      </p:sp>
      <p:sp>
        <p:nvSpPr>
          <p:cNvPr name="Freeform 4" id="4"/>
          <p:cNvSpPr/>
          <p:nvPr/>
        </p:nvSpPr>
        <p:spPr>
          <a:xfrm flipH="false" flipV="false" rot="0">
            <a:off x="1253409" y="3521922"/>
            <a:ext cx="8667218" cy="2442580"/>
          </a:xfrm>
          <a:custGeom>
            <a:avLst/>
            <a:gdLst/>
            <a:ahLst/>
            <a:cxnLst/>
            <a:rect r="r" b="b" t="t" l="l"/>
            <a:pathLst>
              <a:path h="2442580" w="8667218">
                <a:moveTo>
                  <a:pt x="0" y="0"/>
                </a:moveTo>
                <a:lnTo>
                  <a:pt x="8667218" y="0"/>
                </a:lnTo>
                <a:lnTo>
                  <a:pt x="8667218" y="2442580"/>
                </a:lnTo>
                <a:lnTo>
                  <a:pt x="0" y="2442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53842"/>
            <a:ext cx="11874352" cy="1511281"/>
          </a:xfrm>
          <a:custGeom>
            <a:avLst/>
            <a:gdLst/>
            <a:ahLst/>
            <a:cxnLst/>
            <a:rect r="r" b="b" t="t" l="l"/>
            <a:pathLst>
              <a:path h="1511281" w="11874352">
                <a:moveTo>
                  <a:pt x="0" y="0"/>
                </a:moveTo>
                <a:lnTo>
                  <a:pt x="11874352" y="0"/>
                </a:lnTo>
                <a:lnTo>
                  <a:pt x="11874352" y="1511281"/>
                </a:lnTo>
                <a:lnTo>
                  <a:pt x="0" y="15112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48673" y="301442"/>
            <a:ext cx="9377006" cy="1368417"/>
          </a:xfrm>
          <a:prstGeom prst="rect">
            <a:avLst/>
          </a:prstGeom>
        </p:spPr>
        <p:txBody>
          <a:bodyPr anchor="t" rtlCol="false" tIns="0" lIns="0" bIns="0" rIns="0">
            <a:spAutoFit/>
          </a:bodyPr>
          <a:lstStyle/>
          <a:p>
            <a:pPr algn="ctr">
              <a:lnSpc>
                <a:spcPts val="11200"/>
              </a:lnSpc>
            </a:pPr>
            <a:r>
              <a:rPr lang="en-US" sz="8000" b="true">
                <a:solidFill>
                  <a:srgbClr val="000000"/>
                </a:solidFill>
                <a:latin typeface="Canva Sans Bold"/>
                <a:ea typeface="Canva Sans Bold"/>
                <a:cs typeface="Canva Sans Bold"/>
                <a:sym typeface="Canva Sans Bold"/>
              </a:rPr>
              <a:t>Introduction to ML</a:t>
            </a:r>
          </a:p>
        </p:txBody>
      </p:sp>
      <p:grpSp>
        <p:nvGrpSpPr>
          <p:cNvPr name="Group 4" id="4"/>
          <p:cNvGrpSpPr/>
          <p:nvPr/>
        </p:nvGrpSpPr>
        <p:grpSpPr>
          <a:xfrm rot="0">
            <a:off x="1028700" y="0"/>
            <a:ext cx="17831927" cy="11071703"/>
            <a:chOff x="0" y="0"/>
            <a:chExt cx="23775902" cy="14762271"/>
          </a:xfrm>
        </p:grpSpPr>
        <p:sp>
          <p:nvSpPr>
            <p:cNvPr name="Freeform 5" id="5" descr="Digital Network Technology Elements"/>
            <p:cNvSpPr/>
            <p:nvPr/>
          </p:nvSpPr>
          <p:spPr>
            <a:xfrm flipH="false" flipV="false" rot="0">
              <a:off x="9013631" y="0"/>
              <a:ext cx="14762271" cy="14762271"/>
            </a:xfrm>
            <a:custGeom>
              <a:avLst/>
              <a:gdLst/>
              <a:ahLst/>
              <a:cxnLst/>
              <a:rect r="r" b="b" t="t" l="l"/>
              <a:pathLst>
                <a:path h="14762271" w="14762271">
                  <a:moveTo>
                    <a:pt x="0" y="0"/>
                  </a:moveTo>
                  <a:lnTo>
                    <a:pt x="14762271" y="0"/>
                  </a:lnTo>
                  <a:lnTo>
                    <a:pt x="14762271" y="14762271"/>
                  </a:lnTo>
                  <a:lnTo>
                    <a:pt x="0" y="14762271"/>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3138598"/>
              <a:ext cx="21014103" cy="10319944"/>
            </a:xfrm>
            <a:prstGeom prst="rect">
              <a:avLst/>
            </a:prstGeom>
          </p:spPr>
          <p:txBody>
            <a:bodyPr anchor="t" rtlCol="false" tIns="0" lIns="0" bIns="0" rIns="0">
              <a:spAutoFit/>
            </a:bodyPr>
            <a:lstStyle/>
            <a:p>
              <a:pPr algn="l" marL="0" indent="0" lvl="0">
                <a:lnSpc>
                  <a:spcPts val="4413"/>
                </a:lnSpc>
              </a:pPr>
              <a:r>
                <a:rPr lang="en-US" sz="3152">
                  <a:solidFill>
                    <a:srgbClr val="000000"/>
                  </a:solidFill>
                  <a:latin typeface="Codec Pro"/>
                  <a:ea typeface="Codec Pro"/>
                  <a:cs typeface="Codec Pro"/>
                  <a:sym typeface="Codec Pro"/>
                </a:rPr>
                <a:t>Machine Learning (ML), a subset of Artificial Intelligence (AI), allows computers to learn from data, make predictions, and improve performance without explicit programming. It automates tasks, analyzes large datasets, and enhances decision-making across various fields, including:</a:t>
              </a:r>
            </a:p>
            <a:p>
              <a:pPr algn="l" marL="0" indent="0" lvl="0">
                <a:lnSpc>
                  <a:spcPts val="4413"/>
                </a:lnSpc>
              </a:pPr>
            </a:p>
            <a:p>
              <a:pPr algn="l" marL="0" indent="0" lvl="0">
                <a:lnSpc>
                  <a:spcPts val="4413"/>
                </a:lnSpc>
              </a:pPr>
            </a:p>
            <a:p>
              <a:pPr algn="l" marL="680571" indent="-340285" lvl="1">
                <a:lnSpc>
                  <a:spcPts val="4413"/>
                </a:lnSpc>
                <a:buFont typeface="Arial"/>
                <a:buChar char="•"/>
              </a:pPr>
              <a:r>
                <a:rPr lang="en-US" sz="3152">
                  <a:solidFill>
                    <a:srgbClr val="000000"/>
                  </a:solidFill>
                  <a:latin typeface="Codec Pro"/>
                  <a:ea typeface="Codec Pro"/>
                  <a:cs typeface="Codec Pro"/>
                  <a:sym typeface="Codec Pro"/>
                </a:rPr>
                <a:t>Healthcare: Disease prediction and medical diagnosis</a:t>
              </a:r>
            </a:p>
            <a:p>
              <a:pPr algn="l" marL="680571" indent="-340285" lvl="1">
                <a:lnSpc>
                  <a:spcPts val="4413"/>
                </a:lnSpc>
                <a:buFont typeface="Arial"/>
                <a:buChar char="•"/>
              </a:pPr>
              <a:r>
                <a:rPr lang="en-US" sz="3152">
                  <a:solidFill>
                    <a:srgbClr val="000000"/>
                  </a:solidFill>
                  <a:latin typeface="Codec Pro"/>
                  <a:ea typeface="Codec Pro"/>
                  <a:cs typeface="Codec Pro"/>
                  <a:sym typeface="Codec Pro"/>
                </a:rPr>
                <a:t>Finance: Fraud detection and risk analysis</a:t>
              </a:r>
            </a:p>
            <a:p>
              <a:pPr algn="l" marL="680571" indent="-340285" lvl="1">
                <a:lnSpc>
                  <a:spcPts val="4413"/>
                </a:lnSpc>
                <a:buFont typeface="Arial"/>
                <a:buChar char="•"/>
              </a:pPr>
              <a:r>
                <a:rPr lang="en-US" sz="3152">
                  <a:solidFill>
                    <a:srgbClr val="000000"/>
                  </a:solidFill>
                  <a:latin typeface="Codec Pro"/>
                  <a:ea typeface="Codec Pro"/>
                  <a:cs typeface="Codec Pro"/>
                  <a:sym typeface="Codec Pro"/>
                </a:rPr>
                <a:t>E-commerce: Personalized recommendations</a:t>
              </a:r>
            </a:p>
            <a:p>
              <a:pPr algn="l" marL="680571" indent="-340285" lvl="1">
                <a:lnSpc>
                  <a:spcPts val="4413"/>
                </a:lnSpc>
                <a:buFont typeface="Arial"/>
                <a:buChar char="•"/>
              </a:pPr>
              <a:r>
                <a:rPr lang="en-US" sz="3152">
                  <a:solidFill>
                    <a:srgbClr val="000000"/>
                  </a:solidFill>
                  <a:latin typeface="Codec Pro"/>
                  <a:ea typeface="Codec Pro"/>
                  <a:cs typeface="Codec Pro"/>
                  <a:sym typeface="Codec Pro"/>
                </a:rPr>
                <a:t>Self-driving Cars: Object detection and accident prevention</a:t>
              </a:r>
            </a:p>
            <a:p>
              <a:pPr algn="l" marL="680571" indent="-340285" lvl="1">
                <a:lnSpc>
                  <a:spcPts val="4413"/>
                </a:lnSpc>
                <a:buFont typeface="Arial"/>
                <a:buChar char="•"/>
              </a:pPr>
              <a:r>
                <a:rPr lang="en-US" sz="3152">
                  <a:solidFill>
                    <a:srgbClr val="000000"/>
                  </a:solidFill>
                  <a:latin typeface="Codec Pro"/>
                  <a:ea typeface="Codec Pro"/>
                  <a:cs typeface="Codec Pro"/>
                  <a:sym typeface="Codec Pro"/>
                </a:rPr>
                <a:t>Speech &amp; Image Recognition: Virtual assistants and face detection</a:t>
              </a:r>
            </a:p>
            <a:p>
              <a:pPr algn="l" marL="680571" indent="-340285" lvl="1">
                <a:lnSpc>
                  <a:spcPts val="4413"/>
                </a:lnSpc>
                <a:buFont typeface="Arial"/>
                <a:buChar char="•"/>
              </a:pPr>
              <a:r>
                <a:rPr lang="en-US" sz="3152">
                  <a:solidFill>
                    <a:srgbClr val="000000"/>
                  </a:solidFill>
                  <a:latin typeface="Codec Pro"/>
                  <a:ea typeface="Codec Pro"/>
                  <a:cs typeface="Codec Pro"/>
                  <a:sym typeface="Codec Pro"/>
                </a:rPr>
                <a:t>Cybersecurity: Malware and network threat detection</a:t>
              </a:r>
            </a:p>
            <a:p>
              <a:pPr algn="l" marL="680571" indent="-340285" lvl="1">
                <a:lnSpc>
                  <a:spcPts val="4413"/>
                </a:lnSpc>
                <a:buFont typeface="Arial"/>
                <a:buChar char="•"/>
              </a:pPr>
              <a:r>
                <a:rPr lang="en-US" sz="3152">
                  <a:solidFill>
                    <a:srgbClr val="000000"/>
                  </a:solidFill>
                  <a:latin typeface="Codec Pro"/>
                  <a:ea typeface="Codec Pro"/>
                  <a:cs typeface="Codec Pro"/>
                  <a:sym typeface="Codec Pro"/>
                </a:rPr>
                <a:t>Robotics: Smart automation</a:t>
              </a:r>
            </a:p>
            <a:p>
              <a:pPr algn="l">
                <a:lnSpc>
                  <a:spcPts val="4413"/>
                </a:lnSpc>
              </a:pPr>
            </a:p>
          </p:txBody>
        </p:sp>
        <p:sp>
          <p:nvSpPr>
            <p:cNvPr name="TextBox 7" id="7"/>
            <p:cNvSpPr txBox="true"/>
            <p:nvPr/>
          </p:nvSpPr>
          <p:spPr>
            <a:xfrm rot="0">
              <a:off x="0" y="6444247"/>
              <a:ext cx="11197556" cy="936889"/>
            </a:xfrm>
            <a:prstGeom prst="rect">
              <a:avLst/>
            </a:prstGeom>
          </p:spPr>
          <p:txBody>
            <a:bodyPr anchor="t" rtlCol="false" tIns="0" lIns="0" bIns="0" rIns="0">
              <a:spAutoFit/>
            </a:bodyPr>
            <a:lstStyle/>
            <a:p>
              <a:pPr algn="ctr">
                <a:lnSpc>
                  <a:spcPts val="4857"/>
                </a:lnSpc>
              </a:pPr>
              <a:r>
                <a:rPr lang="en-US" sz="3469" b="true">
                  <a:solidFill>
                    <a:srgbClr val="000000"/>
                  </a:solidFill>
                  <a:latin typeface="Canva Sans Bold"/>
                  <a:ea typeface="Canva Sans Bold"/>
                  <a:cs typeface="Canva Sans Bold"/>
                  <a:sym typeface="Canva Sans Bold"/>
                </a:rPr>
                <a:t>Applications of Machine Learning (ML):</a:t>
              </a:r>
            </a:p>
            <a:p>
              <a:pPr algn="ctr">
                <a:lnSpc>
                  <a:spcPts val="797"/>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62923" y="475022"/>
            <a:ext cx="16359194" cy="8917752"/>
          </a:xfrm>
          <a:prstGeom prst="rect">
            <a:avLst/>
          </a:prstGeom>
        </p:spPr>
        <p:txBody>
          <a:bodyPr anchor="t" rtlCol="false" tIns="0" lIns="0" bIns="0" rIns="0">
            <a:spAutoFit/>
          </a:bodyPr>
          <a:lstStyle/>
          <a:p>
            <a:pPr algn="just">
              <a:lnSpc>
                <a:spcPts val="5303"/>
              </a:lnSpc>
            </a:pPr>
            <a:r>
              <a:rPr lang="en-US" sz="3788" b="true">
                <a:solidFill>
                  <a:srgbClr val="000000"/>
                </a:solidFill>
                <a:latin typeface="Codec Pro Bold"/>
                <a:ea typeface="Codec Pro Bold"/>
                <a:cs typeface="Codec Pro Bold"/>
                <a:sym typeface="Codec Pro Bold"/>
              </a:rPr>
              <a:t>Types of Machine Learning (ML)                                                                                                                                        </a:t>
            </a:r>
          </a:p>
          <a:p>
            <a:pPr algn="just">
              <a:lnSpc>
                <a:spcPts val="4323"/>
              </a:lnSpc>
            </a:pPr>
            <a:r>
              <a:rPr lang="en-US" sz="3088" b="true">
                <a:solidFill>
                  <a:srgbClr val="000000"/>
                </a:solidFill>
                <a:latin typeface="Codec Pro Bold"/>
                <a:ea typeface="Codec Pro Bold"/>
                <a:cs typeface="Codec Pro Bold"/>
                <a:sym typeface="Codec Pro Bold"/>
              </a:rPr>
              <a:t>                                                                                                                             </a:t>
            </a:r>
          </a:p>
          <a:p>
            <a:pPr algn="just" marL="599477" indent="-299739" lvl="1">
              <a:lnSpc>
                <a:spcPts val="3887"/>
              </a:lnSpc>
              <a:buAutoNum type="arabicPeriod" startAt="1"/>
            </a:pPr>
            <a:r>
              <a:rPr lang="en-US" b="true" sz="2776">
                <a:solidFill>
                  <a:srgbClr val="000000"/>
                </a:solidFill>
                <a:latin typeface="Codec Pro Bold"/>
                <a:ea typeface="Codec Pro Bold"/>
                <a:cs typeface="Codec Pro Bold"/>
                <a:sym typeface="Codec Pro Bold"/>
              </a:rPr>
              <a:t>Supervised Learning  :                                                                                                                                                              </a:t>
            </a:r>
          </a:p>
          <a:p>
            <a:pPr algn="just" marL="577059" indent="-288529" lvl="1">
              <a:lnSpc>
                <a:spcPts val="3741"/>
              </a:lnSpc>
              <a:buFont typeface="Arial"/>
              <a:buChar char="•"/>
            </a:pPr>
            <a:r>
              <a:rPr lang="en-US" sz="2672">
                <a:solidFill>
                  <a:srgbClr val="000000"/>
                </a:solidFill>
                <a:latin typeface="Codec Pro"/>
                <a:ea typeface="Codec Pro"/>
                <a:cs typeface="Codec Pro"/>
                <a:sym typeface="Codec Pro"/>
              </a:rPr>
              <a:t>The model learns from labeled data, where each input has a known output.</a:t>
            </a:r>
          </a:p>
          <a:p>
            <a:pPr algn="just" marL="577059" indent="-288529" lvl="1">
              <a:lnSpc>
                <a:spcPts val="3741"/>
              </a:lnSpc>
              <a:buFont typeface="Arial"/>
              <a:buChar char="•"/>
            </a:pPr>
            <a:r>
              <a:rPr lang="en-US" sz="2672">
                <a:solidFill>
                  <a:srgbClr val="000000"/>
                </a:solidFill>
                <a:latin typeface="Codec Pro"/>
                <a:ea typeface="Codec Pro"/>
                <a:cs typeface="Codec Pro"/>
                <a:sym typeface="Codec Pro"/>
              </a:rPr>
              <a:t>It makes predictions based on past examples.</a:t>
            </a:r>
          </a:p>
          <a:p>
            <a:pPr algn="just" marL="577059" indent="-288529" lvl="1">
              <a:lnSpc>
                <a:spcPts val="3741"/>
              </a:lnSpc>
              <a:buFont typeface="Arial"/>
              <a:buChar char="•"/>
            </a:pPr>
            <a:r>
              <a:rPr lang="en-US" sz="2672">
                <a:solidFill>
                  <a:srgbClr val="000000"/>
                </a:solidFill>
                <a:latin typeface="Codec Pro"/>
                <a:ea typeface="Codec Pro"/>
                <a:cs typeface="Codec Pro"/>
                <a:sym typeface="Codec Pro"/>
              </a:rPr>
              <a:t>Example: In spam detection, the model learns from emails labeled as "spam" or "not spam" to classify new emails correctly.</a:t>
            </a:r>
          </a:p>
          <a:p>
            <a:pPr algn="just">
              <a:lnSpc>
                <a:spcPts val="3887"/>
              </a:lnSpc>
            </a:pPr>
            <a:r>
              <a:rPr lang="en-US" sz="2776">
                <a:solidFill>
                  <a:srgbClr val="000000"/>
                </a:solidFill>
                <a:latin typeface="Codec Pro"/>
                <a:ea typeface="Codec Pro"/>
                <a:cs typeface="Codec Pro"/>
                <a:sym typeface="Codec Pro"/>
              </a:rPr>
              <a:t>2.  </a:t>
            </a:r>
            <a:r>
              <a:rPr lang="en-US" sz="2776" b="true">
                <a:solidFill>
                  <a:srgbClr val="000000"/>
                </a:solidFill>
                <a:latin typeface="Codec Pro Bold"/>
                <a:ea typeface="Codec Pro Bold"/>
                <a:cs typeface="Codec Pro Bold"/>
                <a:sym typeface="Codec Pro Bold"/>
              </a:rPr>
              <a:t>Unsupervised Learning                                                                                                                                                          </a:t>
            </a:r>
          </a:p>
          <a:p>
            <a:pPr algn="just" marL="599477" indent="-299739" lvl="1">
              <a:lnSpc>
                <a:spcPts val="3887"/>
              </a:lnSpc>
              <a:buFont typeface="Arial"/>
              <a:buChar char="•"/>
            </a:pPr>
            <a:r>
              <a:rPr lang="en-US" sz="2776">
                <a:solidFill>
                  <a:srgbClr val="000000"/>
                </a:solidFill>
                <a:latin typeface="Codec Pro"/>
                <a:ea typeface="Codec Pro"/>
                <a:cs typeface="Codec Pro"/>
                <a:sym typeface="Codec Pro"/>
              </a:rPr>
              <a:t>The model works with unlabeled data and finds patterns or groupings on its own.</a:t>
            </a:r>
          </a:p>
          <a:p>
            <a:pPr algn="just" marL="599477" indent="-299739" lvl="1">
              <a:lnSpc>
                <a:spcPts val="3887"/>
              </a:lnSpc>
              <a:buFont typeface="Arial"/>
              <a:buChar char="•"/>
            </a:pPr>
            <a:r>
              <a:rPr lang="en-US" sz="2776">
                <a:solidFill>
                  <a:srgbClr val="000000"/>
                </a:solidFill>
                <a:latin typeface="Codec Pro"/>
                <a:ea typeface="Codec Pro"/>
                <a:cs typeface="Codec Pro"/>
                <a:sym typeface="Codec Pro"/>
              </a:rPr>
              <a:t>It is used for clustering, anomaly detection, and association rule learning.</a:t>
            </a:r>
          </a:p>
          <a:p>
            <a:pPr algn="just" marL="599477" indent="-299739" lvl="1">
              <a:lnSpc>
                <a:spcPts val="3887"/>
              </a:lnSpc>
              <a:buFont typeface="Arial"/>
              <a:buChar char="•"/>
            </a:pPr>
            <a:r>
              <a:rPr lang="en-US" sz="2776">
                <a:solidFill>
                  <a:srgbClr val="000000"/>
                </a:solidFill>
                <a:latin typeface="Codec Pro"/>
                <a:ea typeface="Codec Pro"/>
                <a:cs typeface="Codec Pro"/>
                <a:sym typeface="Codec Pro"/>
              </a:rPr>
              <a:t>Example: In customer segmentation, ML groups customers based on similar buying behaviors without predefined labels.</a:t>
            </a:r>
          </a:p>
          <a:p>
            <a:pPr algn="just">
              <a:lnSpc>
                <a:spcPts val="3887"/>
              </a:lnSpc>
            </a:pPr>
            <a:r>
              <a:rPr lang="en-US" sz="2776">
                <a:solidFill>
                  <a:srgbClr val="000000"/>
                </a:solidFill>
                <a:latin typeface="Codec Pro"/>
                <a:ea typeface="Codec Pro"/>
                <a:cs typeface="Codec Pro"/>
                <a:sym typeface="Codec Pro"/>
              </a:rPr>
              <a:t>3.   </a:t>
            </a:r>
            <a:r>
              <a:rPr lang="en-US" sz="2776" b="true">
                <a:solidFill>
                  <a:srgbClr val="000000"/>
                </a:solidFill>
                <a:latin typeface="Codec Pro Bold"/>
                <a:ea typeface="Codec Pro Bold"/>
                <a:cs typeface="Codec Pro Bold"/>
                <a:sym typeface="Codec Pro Bold"/>
              </a:rPr>
              <a:t>Reinforcement Learning                                                                                                                                                 </a:t>
            </a:r>
          </a:p>
          <a:p>
            <a:pPr algn="just" marL="599477" indent="-299739" lvl="1">
              <a:lnSpc>
                <a:spcPts val="3887"/>
              </a:lnSpc>
              <a:buFont typeface="Arial"/>
              <a:buChar char="•"/>
            </a:pPr>
            <a:r>
              <a:rPr lang="en-US" sz="2776">
                <a:solidFill>
                  <a:srgbClr val="000000"/>
                </a:solidFill>
                <a:latin typeface="Codec Pro"/>
                <a:ea typeface="Codec Pro"/>
                <a:cs typeface="Codec Pro"/>
                <a:sym typeface="Codec Pro"/>
              </a:rPr>
              <a:t>The model learns by interacting with an environment and receiving rewards or penalties.</a:t>
            </a:r>
          </a:p>
          <a:p>
            <a:pPr algn="just" marL="599477" indent="-299739" lvl="1">
              <a:lnSpc>
                <a:spcPts val="3887"/>
              </a:lnSpc>
              <a:buFont typeface="Arial"/>
              <a:buChar char="•"/>
            </a:pPr>
            <a:r>
              <a:rPr lang="en-US" sz="2776">
                <a:solidFill>
                  <a:srgbClr val="000000"/>
                </a:solidFill>
                <a:latin typeface="Codec Pro"/>
                <a:ea typeface="Codec Pro"/>
                <a:cs typeface="Codec Pro"/>
                <a:sym typeface="Codec Pro"/>
              </a:rPr>
              <a:t>It improves over time by maximizing rewards through trial and error.</a:t>
            </a:r>
          </a:p>
          <a:p>
            <a:pPr algn="just" marL="577059" indent="-288529" lvl="1">
              <a:lnSpc>
                <a:spcPts val="3741"/>
              </a:lnSpc>
              <a:buFont typeface="Arial"/>
              <a:buChar char="•"/>
            </a:pPr>
            <a:r>
              <a:rPr lang="en-US" sz="2672">
                <a:solidFill>
                  <a:srgbClr val="000000"/>
                </a:solidFill>
                <a:latin typeface="Codec Pro"/>
                <a:ea typeface="Codec Pro"/>
                <a:cs typeface="Codec Pro"/>
                <a:sym typeface="Codec Pro"/>
              </a:rPr>
              <a:t>Example: A self-driving car learns to navigate roads by adjusting its actions based on successful or failed maneuvers.</a:t>
            </a:r>
          </a:p>
          <a:p>
            <a:pPr algn="just">
              <a:lnSpc>
                <a:spcPts val="388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descr="Digital Network Technology Elements"/>
          <p:cNvSpPr/>
          <p:nvPr/>
        </p:nvSpPr>
        <p:spPr>
          <a:xfrm flipH="false" flipV="false" rot="0">
            <a:off x="7567430" y="-221276"/>
            <a:ext cx="11071703" cy="11071703"/>
          </a:xfrm>
          <a:custGeom>
            <a:avLst/>
            <a:gdLst/>
            <a:ahLst/>
            <a:cxnLst/>
            <a:rect r="r" b="b" t="t" l="l"/>
            <a:pathLst>
              <a:path h="11071703" w="11071703">
                <a:moveTo>
                  <a:pt x="0" y="0"/>
                </a:moveTo>
                <a:lnTo>
                  <a:pt x="11071703" y="0"/>
                </a:lnTo>
                <a:lnTo>
                  <a:pt x="11071703" y="11071703"/>
                </a:lnTo>
                <a:lnTo>
                  <a:pt x="0" y="11071703"/>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92585" y="1760780"/>
            <a:ext cx="16502829" cy="6993292"/>
          </a:xfrm>
          <a:prstGeom prst="rect">
            <a:avLst/>
          </a:prstGeom>
        </p:spPr>
        <p:txBody>
          <a:bodyPr anchor="t" rtlCol="false" tIns="0" lIns="0" bIns="0" rIns="0">
            <a:spAutoFit/>
          </a:bodyPr>
          <a:lstStyle/>
          <a:p>
            <a:pPr algn="l" marL="0" indent="0" lvl="0">
              <a:lnSpc>
                <a:spcPts val="4512"/>
              </a:lnSpc>
            </a:pPr>
            <a:r>
              <a:rPr lang="en-US" b="true" sz="3223">
                <a:solidFill>
                  <a:srgbClr val="000000"/>
                </a:solidFill>
                <a:latin typeface="Codec Pro Bold"/>
                <a:ea typeface="Codec Pro Bold"/>
                <a:cs typeface="Codec Pro Bold"/>
                <a:sym typeface="Codec Pro Bold"/>
              </a:rPr>
              <a:t>Linear Regression</a:t>
            </a:r>
            <a:r>
              <a:rPr lang="en-US" sz="3223">
                <a:solidFill>
                  <a:srgbClr val="000000"/>
                </a:solidFill>
                <a:latin typeface="Codec Pro"/>
                <a:ea typeface="Codec Pro"/>
                <a:cs typeface="Codec Pro"/>
                <a:sym typeface="Codec Pro"/>
              </a:rPr>
              <a:t> is a popular </a:t>
            </a:r>
            <a:r>
              <a:rPr lang="en-US" b="true" sz="3223">
                <a:solidFill>
                  <a:srgbClr val="000000"/>
                </a:solidFill>
                <a:latin typeface="Codec Pro Bold"/>
                <a:ea typeface="Codec Pro Bold"/>
                <a:cs typeface="Codec Pro Bold"/>
                <a:sym typeface="Codec Pro Bold"/>
              </a:rPr>
              <a:t>supervised learning algorithm</a:t>
            </a:r>
            <a:r>
              <a:rPr lang="en-US" sz="3223">
                <a:solidFill>
                  <a:srgbClr val="000000"/>
                </a:solidFill>
                <a:latin typeface="Codec Pro"/>
                <a:ea typeface="Codec Pro"/>
                <a:cs typeface="Codec Pro"/>
                <a:sym typeface="Codec Pro"/>
              </a:rPr>
              <a:t> for predicting continuous values by establishing a relationship between an independent variable (X) and a dependent variable (Y). The equation is </a:t>
            </a:r>
            <a:r>
              <a:rPr lang="en-US" b="true" sz="3223">
                <a:solidFill>
                  <a:srgbClr val="000000"/>
                </a:solidFill>
                <a:latin typeface="Codec Pro Bold"/>
                <a:ea typeface="Codec Pro Bold"/>
                <a:cs typeface="Codec Pro Bold"/>
                <a:sym typeface="Codec Pro Bold"/>
              </a:rPr>
              <a:t>Y = mX + c</a:t>
            </a:r>
            <a:r>
              <a:rPr lang="en-US" sz="3223">
                <a:solidFill>
                  <a:srgbClr val="000000"/>
                </a:solidFill>
                <a:latin typeface="Codec Pro"/>
                <a:ea typeface="Codec Pro"/>
                <a:cs typeface="Codec Pro"/>
                <a:sym typeface="Codec Pro"/>
              </a:rPr>
              <a:t>, where m is the slope and c is the intercept.</a:t>
            </a:r>
          </a:p>
          <a:p>
            <a:pPr algn="l">
              <a:lnSpc>
                <a:spcPts val="4674"/>
              </a:lnSpc>
            </a:pPr>
            <a:r>
              <a:rPr lang="en-US" sz="3339" b="true">
                <a:solidFill>
                  <a:srgbClr val="000000"/>
                </a:solidFill>
                <a:latin typeface="Codec Pro Bold"/>
                <a:ea typeface="Codec Pro Bold"/>
                <a:cs typeface="Codec Pro Bold"/>
                <a:sym typeface="Codec Pro Bold"/>
              </a:rPr>
              <a:t>Example:</a:t>
            </a:r>
            <a:r>
              <a:rPr lang="en-US" sz="3339">
                <a:solidFill>
                  <a:srgbClr val="000000"/>
                </a:solidFill>
                <a:latin typeface="Codec Pro"/>
                <a:ea typeface="Codec Pro"/>
                <a:cs typeface="Codec Pro"/>
                <a:sym typeface="Codec Pro"/>
              </a:rPr>
              <a:t> Predicting house prices based on square footage.                                                                                                     </a:t>
            </a:r>
          </a:p>
          <a:p>
            <a:pPr algn="l">
              <a:lnSpc>
                <a:spcPts val="4807"/>
              </a:lnSpc>
            </a:pPr>
            <a:r>
              <a:rPr lang="en-US" sz="3434" b="true">
                <a:solidFill>
                  <a:srgbClr val="000000"/>
                </a:solidFill>
                <a:latin typeface="Codec Pro Bold"/>
                <a:ea typeface="Codec Pro Bold"/>
                <a:cs typeface="Codec Pro Bold"/>
                <a:sym typeface="Codec Pro Bold"/>
              </a:rPr>
              <a:t>Applications </a:t>
            </a:r>
            <a:r>
              <a:rPr lang="en-US" sz="3434">
                <a:solidFill>
                  <a:srgbClr val="000000"/>
                </a:solidFill>
                <a:latin typeface="Codec Pro"/>
                <a:ea typeface="Codec Pro"/>
                <a:cs typeface="Codec Pro"/>
                <a:sym typeface="Codec Pro"/>
              </a:rPr>
              <a:t>:                                                                                                                                                                                             </a:t>
            </a:r>
          </a:p>
          <a:p>
            <a:pPr algn="just" marL="741401" indent="-370701" lvl="1">
              <a:lnSpc>
                <a:spcPts val="4807"/>
              </a:lnSpc>
              <a:buFont typeface="Arial"/>
              <a:buChar char="•"/>
            </a:pPr>
            <a:r>
              <a:rPr lang="en-US" sz="3434">
                <a:solidFill>
                  <a:srgbClr val="000000"/>
                </a:solidFill>
                <a:latin typeface="Codec Pro"/>
                <a:ea typeface="Codec Pro"/>
                <a:cs typeface="Codec Pro"/>
                <a:sym typeface="Codec Pro"/>
              </a:rPr>
              <a:t>House Price Prediction</a:t>
            </a:r>
          </a:p>
          <a:p>
            <a:pPr algn="just" marL="695963" indent="-347982" lvl="1">
              <a:lnSpc>
                <a:spcPts val="4512"/>
              </a:lnSpc>
              <a:buFont typeface="Arial"/>
              <a:buChar char="•"/>
            </a:pPr>
            <a:r>
              <a:rPr lang="en-US" sz="3223">
                <a:solidFill>
                  <a:srgbClr val="000000"/>
                </a:solidFill>
                <a:latin typeface="Codec Pro"/>
                <a:ea typeface="Codec Pro"/>
                <a:cs typeface="Codec Pro"/>
                <a:sym typeface="Codec Pro"/>
              </a:rPr>
              <a:t>Sales Forecasting</a:t>
            </a:r>
          </a:p>
          <a:p>
            <a:pPr algn="just" marL="695963" indent="-347982" lvl="1">
              <a:lnSpc>
                <a:spcPts val="4512"/>
              </a:lnSpc>
              <a:buFont typeface="Arial"/>
              <a:buChar char="•"/>
            </a:pPr>
            <a:r>
              <a:rPr lang="en-US" sz="3223">
                <a:solidFill>
                  <a:srgbClr val="000000"/>
                </a:solidFill>
                <a:latin typeface="Codec Pro"/>
                <a:ea typeface="Codec Pro"/>
                <a:cs typeface="Codec Pro"/>
                <a:sym typeface="Codec Pro"/>
              </a:rPr>
              <a:t>Stock Market Prediction</a:t>
            </a:r>
          </a:p>
          <a:p>
            <a:pPr algn="just" marL="695963" indent="-347982" lvl="1">
              <a:lnSpc>
                <a:spcPts val="4512"/>
              </a:lnSpc>
              <a:buFont typeface="Arial"/>
              <a:buChar char="•"/>
            </a:pPr>
            <a:r>
              <a:rPr lang="en-US" sz="3223">
                <a:solidFill>
                  <a:srgbClr val="000000"/>
                </a:solidFill>
                <a:latin typeface="Codec Pro"/>
                <a:ea typeface="Codec Pro"/>
                <a:cs typeface="Codec Pro"/>
                <a:sym typeface="Codec Pro"/>
              </a:rPr>
              <a:t>Healthcare (Disease Progression)</a:t>
            </a:r>
          </a:p>
          <a:p>
            <a:pPr algn="just" marL="695963" indent="-347982" lvl="1">
              <a:lnSpc>
                <a:spcPts val="4512"/>
              </a:lnSpc>
              <a:buFont typeface="Arial"/>
              <a:buChar char="•"/>
            </a:pPr>
            <a:r>
              <a:rPr lang="en-US" sz="3223">
                <a:solidFill>
                  <a:srgbClr val="000000"/>
                </a:solidFill>
                <a:latin typeface="Codec Pro"/>
                <a:ea typeface="Codec Pro"/>
                <a:cs typeface="Codec Pro"/>
                <a:sym typeface="Codec Pro"/>
              </a:rPr>
              <a:t>Salary Prediction</a:t>
            </a:r>
          </a:p>
          <a:p>
            <a:pPr algn="just" marL="695963" indent="-347982" lvl="1">
              <a:lnSpc>
                <a:spcPts val="4512"/>
              </a:lnSpc>
              <a:buFont typeface="Arial"/>
              <a:buChar char="•"/>
            </a:pPr>
            <a:r>
              <a:rPr lang="en-US" sz="3223">
                <a:solidFill>
                  <a:srgbClr val="000000"/>
                </a:solidFill>
                <a:latin typeface="Codec Pro"/>
                <a:ea typeface="Codec Pro"/>
                <a:cs typeface="Codec Pro"/>
                <a:sym typeface="Codec Pro"/>
              </a:rPr>
              <a:t>Weather Forecasting</a:t>
            </a:r>
          </a:p>
        </p:txBody>
      </p:sp>
      <p:sp>
        <p:nvSpPr>
          <p:cNvPr name="TextBox 4" id="4"/>
          <p:cNvSpPr txBox="true"/>
          <p:nvPr/>
        </p:nvSpPr>
        <p:spPr>
          <a:xfrm rot="0">
            <a:off x="892585" y="536823"/>
            <a:ext cx="5775415" cy="878979"/>
          </a:xfrm>
          <a:prstGeom prst="rect">
            <a:avLst/>
          </a:prstGeom>
        </p:spPr>
        <p:txBody>
          <a:bodyPr anchor="t" rtlCol="false" tIns="0" lIns="0" bIns="0" rIns="0">
            <a:spAutoFit/>
          </a:bodyPr>
          <a:lstStyle/>
          <a:p>
            <a:pPr algn="ctr">
              <a:lnSpc>
                <a:spcPts val="7147"/>
              </a:lnSpc>
            </a:pPr>
            <a:r>
              <a:rPr lang="en-US" sz="5105" b="true">
                <a:solidFill>
                  <a:srgbClr val="000000"/>
                </a:solidFill>
                <a:latin typeface="Canva Sans Bold"/>
                <a:ea typeface="Canva Sans Bold"/>
                <a:cs typeface="Canva Sans Bold"/>
                <a:sym typeface="Canva Sans Bold"/>
              </a:rPr>
              <a:t>Linear Regression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DAGeasFZ8qM</dc:identifier>
  <dcterms:modified xsi:type="dcterms:W3CDTF">2011-08-01T06:04:30Z</dcterms:modified>
  <cp:revision>1</cp:revision>
  <dc:title>Model Evaluaion</dc:title>
</cp:coreProperties>
</file>